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337" r:id="rId2"/>
    <p:sldId id="273" r:id="rId3"/>
    <p:sldId id="336" r:id="rId4"/>
    <p:sldId id="309" r:id="rId5"/>
    <p:sldId id="310" r:id="rId6"/>
    <p:sldId id="338" r:id="rId7"/>
    <p:sldId id="323" r:id="rId8"/>
    <p:sldId id="326" r:id="rId9"/>
    <p:sldId id="327" r:id="rId10"/>
    <p:sldId id="325" r:id="rId11"/>
    <p:sldId id="324" r:id="rId12"/>
    <p:sldId id="335" r:id="rId13"/>
    <p:sldId id="311" r:id="rId14"/>
    <p:sldId id="331" r:id="rId15"/>
    <p:sldId id="332" r:id="rId16"/>
    <p:sldId id="333" r:id="rId17"/>
    <p:sldId id="276" r:id="rId18"/>
    <p:sldId id="292" r:id="rId19"/>
    <p:sldId id="277" r:id="rId20"/>
    <p:sldId id="282" r:id="rId21"/>
    <p:sldId id="260" r:id="rId22"/>
    <p:sldId id="259" r:id="rId23"/>
    <p:sldId id="283" r:id="rId24"/>
    <p:sldId id="288" r:id="rId25"/>
    <p:sldId id="290" r:id="rId26"/>
    <p:sldId id="289" r:id="rId27"/>
    <p:sldId id="284" r:id="rId28"/>
    <p:sldId id="285" r:id="rId29"/>
    <p:sldId id="286" r:id="rId30"/>
    <p:sldId id="287" r:id="rId31"/>
    <p:sldId id="291"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670"/>
  </p:normalViewPr>
  <p:slideViewPr>
    <p:cSldViewPr snapToGrid="0" snapToObjects="1">
      <p:cViewPr varScale="1">
        <p:scale>
          <a:sx n="86" d="100"/>
          <a:sy n="86" d="100"/>
        </p:scale>
        <p:origin x="533"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A32983-EC62-DA45-87DC-90229BD7C748}" type="datetimeFigureOut">
              <a:rPr lang="en-US" smtClean="0"/>
              <a:t>3/29/2022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1E4B27-9A1E-A345-B8F9-57DDB4DC542A}" type="slidenum">
              <a:rPr lang="en-US" smtClean="0"/>
              <a:t>‹#›</a:t>
            </a:fld>
            <a:endParaRPr lang="en-US"/>
          </a:p>
        </p:txBody>
      </p:sp>
    </p:spTree>
    <p:extLst>
      <p:ext uri="{BB962C8B-B14F-4D97-AF65-F5344CB8AC3E}">
        <p14:creationId xmlns:p14="http://schemas.microsoft.com/office/powerpoint/2010/main" val="1882425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3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2" name="Google Shape;302;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5226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0704D-1A12-B946-84FD-AEAEC8D715B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8C875C8-6EB7-3746-BC0F-0F5E27EF46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4360B483-5209-5C4D-B953-F27D5CB2CA10}"/>
              </a:ext>
            </a:extLst>
          </p:cNvPr>
          <p:cNvSpPr>
            <a:spLocks noGrp="1"/>
          </p:cNvSpPr>
          <p:nvPr>
            <p:ph type="dt" sz="half" idx="10"/>
          </p:nvPr>
        </p:nvSpPr>
        <p:spPr/>
        <p:txBody>
          <a:bodyPr/>
          <a:lstStyle/>
          <a:p>
            <a:fld id="{9DA0F1A4-D788-8142-96F3-C8EBC3746675}" type="datetimeFigureOut">
              <a:rPr lang="en-US" smtClean="0"/>
              <a:t>3/29/2022</a:t>
            </a:fld>
            <a:endParaRPr lang="en-US"/>
          </a:p>
        </p:txBody>
      </p:sp>
      <p:sp>
        <p:nvSpPr>
          <p:cNvPr id="5" name="Footer Placeholder 4">
            <a:extLst>
              <a:ext uri="{FF2B5EF4-FFF2-40B4-BE49-F238E27FC236}">
                <a16:creationId xmlns:a16="http://schemas.microsoft.com/office/drawing/2014/main" id="{E33AA06D-E7E8-C244-8BD9-003EA8ABCE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3F6439-AE8F-A549-99F5-2249B5FE8A4B}"/>
              </a:ext>
            </a:extLst>
          </p:cNvPr>
          <p:cNvSpPr>
            <a:spLocks noGrp="1"/>
          </p:cNvSpPr>
          <p:nvPr>
            <p:ph type="sldNum" sz="quarter" idx="12"/>
          </p:nvPr>
        </p:nvSpPr>
        <p:spPr/>
        <p:txBody>
          <a:bodyPr/>
          <a:lstStyle/>
          <a:p>
            <a:fld id="{A681B538-FAFD-A840-8E60-D0A8047C8B5F}" type="slidenum">
              <a:rPr lang="en-US" smtClean="0"/>
              <a:t>‹#›</a:t>
            </a:fld>
            <a:endParaRPr lang="en-US"/>
          </a:p>
        </p:txBody>
      </p:sp>
    </p:spTree>
    <p:extLst>
      <p:ext uri="{BB962C8B-B14F-4D97-AF65-F5344CB8AC3E}">
        <p14:creationId xmlns:p14="http://schemas.microsoft.com/office/powerpoint/2010/main" val="2337932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9D5E6-CB2A-9943-8F40-F84C19161B0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02AA4F8-4368-6541-B880-1A00CFCB356E}"/>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43F0874-39AD-9644-9A82-14DBC6FE49CA}"/>
              </a:ext>
            </a:extLst>
          </p:cNvPr>
          <p:cNvSpPr>
            <a:spLocks noGrp="1"/>
          </p:cNvSpPr>
          <p:nvPr>
            <p:ph type="dt" sz="half" idx="10"/>
          </p:nvPr>
        </p:nvSpPr>
        <p:spPr/>
        <p:txBody>
          <a:bodyPr/>
          <a:lstStyle/>
          <a:p>
            <a:fld id="{9DA0F1A4-D788-8142-96F3-C8EBC3746675}" type="datetimeFigureOut">
              <a:rPr lang="en-US" smtClean="0"/>
              <a:t>3/29/2022</a:t>
            </a:fld>
            <a:endParaRPr lang="en-US"/>
          </a:p>
        </p:txBody>
      </p:sp>
      <p:sp>
        <p:nvSpPr>
          <p:cNvPr id="5" name="Footer Placeholder 4">
            <a:extLst>
              <a:ext uri="{FF2B5EF4-FFF2-40B4-BE49-F238E27FC236}">
                <a16:creationId xmlns:a16="http://schemas.microsoft.com/office/drawing/2014/main" id="{42B32534-4355-B743-A430-14C9A25857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095F5D-944D-F644-A1FA-199009547B77}"/>
              </a:ext>
            </a:extLst>
          </p:cNvPr>
          <p:cNvSpPr>
            <a:spLocks noGrp="1"/>
          </p:cNvSpPr>
          <p:nvPr>
            <p:ph type="sldNum" sz="quarter" idx="12"/>
          </p:nvPr>
        </p:nvSpPr>
        <p:spPr/>
        <p:txBody>
          <a:bodyPr/>
          <a:lstStyle/>
          <a:p>
            <a:fld id="{A681B538-FAFD-A840-8E60-D0A8047C8B5F}" type="slidenum">
              <a:rPr lang="en-US" smtClean="0"/>
              <a:t>‹#›</a:t>
            </a:fld>
            <a:endParaRPr lang="en-US"/>
          </a:p>
        </p:txBody>
      </p:sp>
    </p:spTree>
    <p:extLst>
      <p:ext uri="{BB962C8B-B14F-4D97-AF65-F5344CB8AC3E}">
        <p14:creationId xmlns:p14="http://schemas.microsoft.com/office/powerpoint/2010/main" val="4219542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2816E8-B81A-5844-9251-AE60B01F30C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B8EE649-A55D-CA4E-8E0C-92727C6938D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0B3F9CD-642F-314E-B542-FE64D59E28D0}"/>
              </a:ext>
            </a:extLst>
          </p:cNvPr>
          <p:cNvSpPr>
            <a:spLocks noGrp="1"/>
          </p:cNvSpPr>
          <p:nvPr>
            <p:ph type="dt" sz="half" idx="10"/>
          </p:nvPr>
        </p:nvSpPr>
        <p:spPr/>
        <p:txBody>
          <a:bodyPr/>
          <a:lstStyle/>
          <a:p>
            <a:fld id="{9DA0F1A4-D788-8142-96F3-C8EBC3746675}" type="datetimeFigureOut">
              <a:rPr lang="en-US" smtClean="0"/>
              <a:t>3/29/2022</a:t>
            </a:fld>
            <a:endParaRPr lang="en-US"/>
          </a:p>
        </p:txBody>
      </p:sp>
      <p:sp>
        <p:nvSpPr>
          <p:cNvPr id="5" name="Footer Placeholder 4">
            <a:extLst>
              <a:ext uri="{FF2B5EF4-FFF2-40B4-BE49-F238E27FC236}">
                <a16:creationId xmlns:a16="http://schemas.microsoft.com/office/drawing/2014/main" id="{C7F8BB0D-73E8-2044-BE4B-B12B40BBB5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AF3649-B0D4-4B4D-BC58-68B8B5E376AC}"/>
              </a:ext>
            </a:extLst>
          </p:cNvPr>
          <p:cNvSpPr>
            <a:spLocks noGrp="1"/>
          </p:cNvSpPr>
          <p:nvPr>
            <p:ph type="sldNum" sz="quarter" idx="12"/>
          </p:nvPr>
        </p:nvSpPr>
        <p:spPr/>
        <p:txBody>
          <a:bodyPr/>
          <a:lstStyle/>
          <a:p>
            <a:fld id="{A681B538-FAFD-A840-8E60-D0A8047C8B5F}" type="slidenum">
              <a:rPr lang="en-US" smtClean="0"/>
              <a:t>‹#›</a:t>
            </a:fld>
            <a:endParaRPr lang="en-US"/>
          </a:p>
        </p:txBody>
      </p:sp>
    </p:spTree>
    <p:extLst>
      <p:ext uri="{BB962C8B-B14F-4D97-AF65-F5344CB8AC3E}">
        <p14:creationId xmlns:p14="http://schemas.microsoft.com/office/powerpoint/2010/main" val="2214110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EB7C28-38CF-0644-91E8-517A782198C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6F88B3E-3541-B34B-9306-5D2E242B046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18F112A-0647-4344-AC8E-E9E6E126AFDD}"/>
              </a:ext>
            </a:extLst>
          </p:cNvPr>
          <p:cNvSpPr>
            <a:spLocks noGrp="1"/>
          </p:cNvSpPr>
          <p:nvPr>
            <p:ph type="dt" sz="half" idx="10"/>
          </p:nvPr>
        </p:nvSpPr>
        <p:spPr/>
        <p:txBody>
          <a:bodyPr/>
          <a:lstStyle/>
          <a:p>
            <a:fld id="{9DA0F1A4-D788-8142-96F3-C8EBC3746675}" type="datetimeFigureOut">
              <a:rPr lang="en-US" smtClean="0"/>
              <a:t>3/29/2022</a:t>
            </a:fld>
            <a:endParaRPr lang="en-US"/>
          </a:p>
        </p:txBody>
      </p:sp>
      <p:sp>
        <p:nvSpPr>
          <p:cNvPr id="5" name="Footer Placeholder 4">
            <a:extLst>
              <a:ext uri="{FF2B5EF4-FFF2-40B4-BE49-F238E27FC236}">
                <a16:creationId xmlns:a16="http://schemas.microsoft.com/office/drawing/2014/main" id="{DCFDA3EA-9DD6-D746-8493-606A69444E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08CECA-6D70-D841-8045-75012A8F166B}"/>
              </a:ext>
            </a:extLst>
          </p:cNvPr>
          <p:cNvSpPr>
            <a:spLocks noGrp="1"/>
          </p:cNvSpPr>
          <p:nvPr>
            <p:ph type="sldNum" sz="quarter" idx="12"/>
          </p:nvPr>
        </p:nvSpPr>
        <p:spPr/>
        <p:txBody>
          <a:bodyPr/>
          <a:lstStyle/>
          <a:p>
            <a:fld id="{A681B538-FAFD-A840-8E60-D0A8047C8B5F}" type="slidenum">
              <a:rPr lang="en-US" smtClean="0"/>
              <a:t>‹#›</a:t>
            </a:fld>
            <a:endParaRPr lang="en-US"/>
          </a:p>
        </p:txBody>
      </p:sp>
    </p:spTree>
    <p:extLst>
      <p:ext uri="{BB962C8B-B14F-4D97-AF65-F5344CB8AC3E}">
        <p14:creationId xmlns:p14="http://schemas.microsoft.com/office/powerpoint/2010/main" val="31884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4D949-085A-CC41-B4B5-FCEF00C722F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A2A9368-CF7A-E54B-BCC3-717F4E1921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1D43806-A660-824E-9C2D-0969E110F742}"/>
              </a:ext>
            </a:extLst>
          </p:cNvPr>
          <p:cNvSpPr>
            <a:spLocks noGrp="1"/>
          </p:cNvSpPr>
          <p:nvPr>
            <p:ph type="dt" sz="half" idx="10"/>
          </p:nvPr>
        </p:nvSpPr>
        <p:spPr/>
        <p:txBody>
          <a:bodyPr/>
          <a:lstStyle/>
          <a:p>
            <a:fld id="{9DA0F1A4-D788-8142-96F3-C8EBC3746675}" type="datetimeFigureOut">
              <a:rPr lang="en-US" smtClean="0"/>
              <a:t>3/29/2022</a:t>
            </a:fld>
            <a:endParaRPr lang="en-US"/>
          </a:p>
        </p:txBody>
      </p:sp>
      <p:sp>
        <p:nvSpPr>
          <p:cNvPr id="5" name="Footer Placeholder 4">
            <a:extLst>
              <a:ext uri="{FF2B5EF4-FFF2-40B4-BE49-F238E27FC236}">
                <a16:creationId xmlns:a16="http://schemas.microsoft.com/office/drawing/2014/main" id="{9781FC25-1DF3-834F-BD06-A2AE073859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A1BDCA-C4F9-8E40-8426-4F591524E2CC}"/>
              </a:ext>
            </a:extLst>
          </p:cNvPr>
          <p:cNvSpPr>
            <a:spLocks noGrp="1"/>
          </p:cNvSpPr>
          <p:nvPr>
            <p:ph type="sldNum" sz="quarter" idx="12"/>
          </p:nvPr>
        </p:nvSpPr>
        <p:spPr/>
        <p:txBody>
          <a:bodyPr/>
          <a:lstStyle/>
          <a:p>
            <a:fld id="{A681B538-FAFD-A840-8E60-D0A8047C8B5F}" type="slidenum">
              <a:rPr lang="en-US" smtClean="0"/>
              <a:t>‹#›</a:t>
            </a:fld>
            <a:endParaRPr lang="en-US"/>
          </a:p>
        </p:txBody>
      </p:sp>
    </p:spTree>
    <p:extLst>
      <p:ext uri="{BB962C8B-B14F-4D97-AF65-F5344CB8AC3E}">
        <p14:creationId xmlns:p14="http://schemas.microsoft.com/office/powerpoint/2010/main" val="1199261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3C4FF-6FE7-7746-A941-C1CFE41E3E52}"/>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E8942FA-E894-DF44-B33F-6E662C0D25A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EFB3C12-58CF-CA45-8A17-5C1D0399E3B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AE0E62A-3379-964A-A36E-EA31AD6A4372}"/>
              </a:ext>
            </a:extLst>
          </p:cNvPr>
          <p:cNvSpPr>
            <a:spLocks noGrp="1"/>
          </p:cNvSpPr>
          <p:nvPr>
            <p:ph type="dt" sz="half" idx="10"/>
          </p:nvPr>
        </p:nvSpPr>
        <p:spPr/>
        <p:txBody>
          <a:bodyPr/>
          <a:lstStyle/>
          <a:p>
            <a:fld id="{9DA0F1A4-D788-8142-96F3-C8EBC3746675}" type="datetimeFigureOut">
              <a:rPr lang="en-US" smtClean="0"/>
              <a:t>3/29/2022</a:t>
            </a:fld>
            <a:endParaRPr lang="en-US"/>
          </a:p>
        </p:txBody>
      </p:sp>
      <p:sp>
        <p:nvSpPr>
          <p:cNvPr id="6" name="Footer Placeholder 5">
            <a:extLst>
              <a:ext uri="{FF2B5EF4-FFF2-40B4-BE49-F238E27FC236}">
                <a16:creationId xmlns:a16="http://schemas.microsoft.com/office/drawing/2014/main" id="{ABA8877C-2B0A-A443-A671-146FACD2B7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C0B3-F09E-6E47-8413-043C0B5D00C6}"/>
              </a:ext>
            </a:extLst>
          </p:cNvPr>
          <p:cNvSpPr>
            <a:spLocks noGrp="1"/>
          </p:cNvSpPr>
          <p:nvPr>
            <p:ph type="sldNum" sz="quarter" idx="12"/>
          </p:nvPr>
        </p:nvSpPr>
        <p:spPr/>
        <p:txBody>
          <a:bodyPr/>
          <a:lstStyle/>
          <a:p>
            <a:fld id="{A681B538-FAFD-A840-8E60-D0A8047C8B5F}" type="slidenum">
              <a:rPr lang="en-US" smtClean="0"/>
              <a:t>‹#›</a:t>
            </a:fld>
            <a:endParaRPr lang="en-US"/>
          </a:p>
        </p:txBody>
      </p:sp>
    </p:spTree>
    <p:extLst>
      <p:ext uri="{BB962C8B-B14F-4D97-AF65-F5344CB8AC3E}">
        <p14:creationId xmlns:p14="http://schemas.microsoft.com/office/powerpoint/2010/main" val="1643375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90DB9-FA6A-B449-8D31-F5CF76BF98F1}"/>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54FCECA-5541-CA4B-B9FC-AC3E61B46E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EDA0C90-4550-AD42-8B54-A2B2639D5333}"/>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F3E6DAC-807F-E94D-B86C-A1A4E6EE6B5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129158B-9E6C-1A4D-9EDE-5E175A62422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244DDD9-F0C8-5E46-8EFD-2154B3A579FF}"/>
              </a:ext>
            </a:extLst>
          </p:cNvPr>
          <p:cNvSpPr>
            <a:spLocks noGrp="1"/>
          </p:cNvSpPr>
          <p:nvPr>
            <p:ph type="dt" sz="half" idx="10"/>
          </p:nvPr>
        </p:nvSpPr>
        <p:spPr/>
        <p:txBody>
          <a:bodyPr/>
          <a:lstStyle/>
          <a:p>
            <a:fld id="{9DA0F1A4-D788-8142-96F3-C8EBC3746675}" type="datetimeFigureOut">
              <a:rPr lang="en-US" smtClean="0"/>
              <a:t>3/29/2022</a:t>
            </a:fld>
            <a:endParaRPr lang="en-US"/>
          </a:p>
        </p:txBody>
      </p:sp>
      <p:sp>
        <p:nvSpPr>
          <p:cNvPr id="8" name="Footer Placeholder 7">
            <a:extLst>
              <a:ext uri="{FF2B5EF4-FFF2-40B4-BE49-F238E27FC236}">
                <a16:creationId xmlns:a16="http://schemas.microsoft.com/office/drawing/2014/main" id="{B641EAE9-551D-C040-B9D0-EFF4E12E6DF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0E7547E-B367-9441-B9DE-5AC5E53694E9}"/>
              </a:ext>
            </a:extLst>
          </p:cNvPr>
          <p:cNvSpPr>
            <a:spLocks noGrp="1"/>
          </p:cNvSpPr>
          <p:nvPr>
            <p:ph type="sldNum" sz="quarter" idx="12"/>
          </p:nvPr>
        </p:nvSpPr>
        <p:spPr/>
        <p:txBody>
          <a:bodyPr/>
          <a:lstStyle/>
          <a:p>
            <a:fld id="{A681B538-FAFD-A840-8E60-D0A8047C8B5F}" type="slidenum">
              <a:rPr lang="en-US" smtClean="0"/>
              <a:t>‹#›</a:t>
            </a:fld>
            <a:endParaRPr lang="en-US"/>
          </a:p>
        </p:txBody>
      </p:sp>
    </p:spTree>
    <p:extLst>
      <p:ext uri="{BB962C8B-B14F-4D97-AF65-F5344CB8AC3E}">
        <p14:creationId xmlns:p14="http://schemas.microsoft.com/office/powerpoint/2010/main" val="1214401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845A1-1E2C-FF48-9774-4BFEF01EF5D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9E5642DD-8037-714C-84D3-00CCD2FCFD58}"/>
              </a:ext>
            </a:extLst>
          </p:cNvPr>
          <p:cNvSpPr>
            <a:spLocks noGrp="1"/>
          </p:cNvSpPr>
          <p:nvPr>
            <p:ph type="dt" sz="half" idx="10"/>
          </p:nvPr>
        </p:nvSpPr>
        <p:spPr/>
        <p:txBody>
          <a:bodyPr/>
          <a:lstStyle/>
          <a:p>
            <a:fld id="{9DA0F1A4-D788-8142-96F3-C8EBC3746675}" type="datetimeFigureOut">
              <a:rPr lang="en-US" smtClean="0"/>
              <a:t>3/29/2022</a:t>
            </a:fld>
            <a:endParaRPr lang="en-US"/>
          </a:p>
        </p:txBody>
      </p:sp>
      <p:sp>
        <p:nvSpPr>
          <p:cNvPr id="4" name="Footer Placeholder 3">
            <a:extLst>
              <a:ext uri="{FF2B5EF4-FFF2-40B4-BE49-F238E27FC236}">
                <a16:creationId xmlns:a16="http://schemas.microsoft.com/office/drawing/2014/main" id="{D3DD068C-B666-5244-9C32-71119B584C5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2EE280-8D82-0A41-9C03-DB0265C4D997}"/>
              </a:ext>
            </a:extLst>
          </p:cNvPr>
          <p:cNvSpPr>
            <a:spLocks noGrp="1"/>
          </p:cNvSpPr>
          <p:nvPr>
            <p:ph type="sldNum" sz="quarter" idx="12"/>
          </p:nvPr>
        </p:nvSpPr>
        <p:spPr/>
        <p:txBody>
          <a:bodyPr/>
          <a:lstStyle/>
          <a:p>
            <a:fld id="{A681B538-FAFD-A840-8E60-D0A8047C8B5F}" type="slidenum">
              <a:rPr lang="en-US" smtClean="0"/>
              <a:t>‹#›</a:t>
            </a:fld>
            <a:endParaRPr lang="en-US"/>
          </a:p>
        </p:txBody>
      </p:sp>
    </p:spTree>
    <p:extLst>
      <p:ext uri="{BB962C8B-B14F-4D97-AF65-F5344CB8AC3E}">
        <p14:creationId xmlns:p14="http://schemas.microsoft.com/office/powerpoint/2010/main" val="1208403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0D5CEFE-E31A-7C47-BF0F-EB7FED03BC5C}"/>
              </a:ext>
            </a:extLst>
          </p:cNvPr>
          <p:cNvSpPr>
            <a:spLocks noGrp="1"/>
          </p:cNvSpPr>
          <p:nvPr>
            <p:ph type="dt" sz="half" idx="10"/>
          </p:nvPr>
        </p:nvSpPr>
        <p:spPr/>
        <p:txBody>
          <a:bodyPr/>
          <a:lstStyle/>
          <a:p>
            <a:fld id="{9DA0F1A4-D788-8142-96F3-C8EBC3746675}" type="datetimeFigureOut">
              <a:rPr lang="en-US" smtClean="0"/>
              <a:t>3/29/2022</a:t>
            </a:fld>
            <a:endParaRPr lang="en-US"/>
          </a:p>
        </p:txBody>
      </p:sp>
      <p:sp>
        <p:nvSpPr>
          <p:cNvPr id="3" name="Footer Placeholder 2">
            <a:extLst>
              <a:ext uri="{FF2B5EF4-FFF2-40B4-BE49-F238E27FC236}">
                <a16:creationId xmlns:a16="http://schemas.microsoft.com/office/drawing/2014/main" id="{3317D77B-DD8D-A64E-A7D1-740BBC27D2A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51FE978-0623-6F44-9518-6F7BDB6808A0}"/>
              </a:ext>
            </a:extLst>
          </p:cNvPr>
          <p:cNvSpPr>
            <a:spLocks noGrp="1"/>
          </p:cNvSpPr>
          <p:nvPr>
            <p:ph type="sldNum" sz="quarter" idx="12"/>
          </p:nvPr>
        </p:nvSpPr>
        <p:spPr/>
        <p:txBody>
          <a:bodyPr/>
          <a:lstStyle/>
          <a:p>
            <a:fld id="{A681B538-FAFD-A840-8E60-D0A8047C8B5F}" type="slidenum">
              <a:rPr lang="en-US" smtClean="0"/>
              <a:t>‹#›</a:t>
            </a:fld>
            <a:endParaRPr lang="en-US"/>
          </a:p>
        </p:txBody>
      </p:sp>
    </p:spTree>
    <p:extLst>
      <p:ext uri="{BB962C8B-B14F-4D97-AF65-F5344CB8AC3E}">
        <p14:creationId xmlns:p14="http://schemas.microsoft.com/office/powerpoint/2010/main" val="2202296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DEDCC-AC21-7B4D-B922-56732AF15CD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1F59C763-7252-5E49-B17E-E1AB80304A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A61B3C8-E578-894A-83D6-E979BF718E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B74B064-9E31-C344-AA81-90029DE0B7D1}"/>
              </a:ext>
            </a:extLst>
          </p:cNvPr>
          <p:cNvSpPr>
            <a:spLocks noGrp="1"/>
          </p:cNvSpPr>
          <p:nvPr>
            <p:ph type="dt" sz="half" idx="10"/>
          </p:nvPr>
        </p:nvSpPr>
        <p:spPr/>
        <p:txBody>
          <a:bodyPr/>
          <a:lstStyle/>
          <a:p>
            <a:fld id="{9DA0F1A4-D788-8142-96F3-C8EBC3746675}" type="datetimeFigureOut">
              <a:rPr lang="en-US" smtClean="0"/>
              <a:t>3/29/2022</a:t>
            </a:fld>
            <a:endParaRPr lang="en-US"/>
          </a:p>
        </p:txBody>
      </p:sp>
      <p:sp>
        <p:nvSpPr>
          <p:cNvPr id="6" name="Footer Placeholder 5">
            <a:extLst>
              <a:ext uri="{FF2B5EF4-FFF2-40B4-BE49-F238E27FC236}">
                <a16:creationId xmlns:a16="http://schemas.microsoft.com/office/drawing/2014/main" id="{FE1F61DD-0D2B-C94D-8A84-5FE5E7DDBB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45DD8E-AD0D-B144-B4E2-FDAF610ECB97}"/>
              </a:ext>
            </a:extLst>
          </p:cNvPr>
          <p:cNvSpPr>
            <a:spLocks noGrp="1"/>
          </p:cNvSpPr>
          <p:nvPr>
            <p:ph type="sldNum" sz="quarter" idx="12"/>
          </p:nvPr>
        </p:nvSpPr>
        <p:spPr/>
        <p:txBody>
          <a:bodyPr/>
          <a:lstStyle/>
          <a:p>
            <a:fld id="{A681B538-FAFD-A840-8E60-D0A8047C8B5F}" type="slidenum">
              <a:rPr lang="en-US" smtClean="0"/>
              <a:t>‹#›</a:t>
            </a:fld>
            <a:endParaRPr lang="en-US"/>
          </a:p>
        </p:txBody>
      </p:sp>
    </p:spTree>
    <p:extLst>
      <p:ext uri="{BB962C8B-B14F-4D97-AF65-F5344CB8AC3E}">
        <p14:creationId xmlns:p14="http://schemas.microsoft.com/office/powerpoint/2010/main" val="3362732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D2554-B507-FC45-A7E2-4F3EE3B721A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CB444A1C-F46D-BB46-81F7-6AC01B55D3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144ABF0-A436-E84E-AED2-097E879F81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7F1AFA1-C994-A849-B824-382F30555C97}"/>
              </a:ext>
            </a:extLst>
          </p:cNvPr>
          <p:cNvSpPr>
            <a:spLocks noGrp="1"/>
          </p:cNvSpPr>
          <p:nvPr>
            <p:ph type="dt" sz="half" idx="10"/>
          </p:nvPr>
        </p:nvSpPr>
        <p:spPr/>
        <p:txBody>
          <a:bodyPr/>
          <a:lstStyle/>
          <a:p>
            <a:fld id="{9DA0F1A4-D788-8142-96F3-C8EBC3746675}" type="datetimeFigureOut">
              <a:rPr lang="en-US" smtClean="0"/>
              <a:t>3/29/2022</a:t>
            </a:fld>
            <a:endParaRPr lang="en-US"/>
          </a:p>
        </p:txBody>
      </p:sp>
      <p:sp>
        <p:nvSpPr>
          <p:cNvPr id="6" name="Footer Placeholder 5">
            <a:extLst>
              <a:ext uri="{FF2B5EF4-FFF2-40B4-BE49-F238E27FC236}">
                <a16:creationId xmlns:a16="http://schemas.microsoft.com/office/drawing/2014/main" id="{C696486E-FBA2-BF4C-959D-24E9B02222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0F379A-CDE1-7444-A771-47B30195E5C2}"/>
              </a:ext>
            </a:extLst>
          </p:cNvPr>
          <p:cNvSpPr>
            <a:spLocks noGrp="1"/>
          </p:cNvSpPr>
          <p:nvPr>
            <p:ph type="sldNum" sz="quarter" idx="12"/>
          </p:nvPr>
        </p:nvSpPr>
        <p:spPr/>
        <p:txBody>
          <a:bodyPr/>
          <a:lstStyle/>
          <a:p>
            <a:fld id="{A681B538-FAFD-A840-8E60-D0A8047C8B5F}" type="slidenum">
              <a:rPr lang="en-US" smtClean="0"/>
              <a:t>‹#›</a:t>
            </a:fld>
            <a:endParaRPr lang="en-US"/>
          </a:p>
        </p:txBody>
      </p:sp>
    </p:spTree>
    <p:extLst>
      <p:ext uri="{BB962C8B-B14F-4D97-AF65-F5344CB8AC3E}">
        <p14:creationId xmlns:p14="http://schemas.microsoft.com/office/powerpoint/2010/main" val="2866370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F78370-E05E-5B46-B6DC-995DFBB793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7C35DFC-BF2B-D249-BF27-65B9D6C11E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E18FA90-2DF9-C14B-9333-CE4F974161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A0F1A4-D788-8142-96F3-C8EBC3746675}" type="datetimeFigureOut">
              <a:rPr lang="en-US" smtClean="0"/>
              <a:t>3/29/2022</a:t>
            </a:fld>
            <a:endParaRPr lang="en-US"/>
          </a:p>
        </p:txBody>
      </p:sp>
      <p:sp>
        <p:nvSpPr>
          <p:cNvPr id="5" name="Footer Placeholder 4">
            <a:extLst>
              <a:ext uri="{FF2B5EF4-FFF2-40B4-BE49-F238E27FC236}">
                <a16:creationId xmlns:a16="http://schemas.microsoft.com/office/drawing/2014/main" id="{5B1A07C5-D489-A84C-A564-DBEBE7480F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339DD71-7025-1348-AB12-58523E2404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81B538-FAFD-A840-8E60-D0A8047C8B5F}" type="slidenum">
              <a:rPr lang="en-US" smtClean="0"/>
              <a:t>‹#›</a:t>
            </a:fld>
            <a:endParaRPr lang="en-US"/>
          </a:p>
        </p:txBody>
      </p:sp>
    </p:spTree>
    <p:extLst>
      <p:ext uri="{BB962C8B-B14F-4D97-AF65-F5344CB8AC3E}">
        <p14:creationId xmlns:p14="http://schemas.microsoft.com/office/powerpoint/2010/main" val="3601094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urreyep.org.uk/free-lesson-plans/"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hyperlink" Target="http://www.ypte.org.uk/" TargetMode="External"/><Relationship Id="rId4" Type="http://schemas.openxmlformats.org/officeDocument/2006/relationships/hyperlink" Target="http://www.surreyep.org.uk/"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image" Target="../media/image34.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6.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3ED674C-E06B-2F48-8B2E-E80B7CB8D226}"/>
              </a:ext>
            </a:extLst>
          </p:cNvPr>
          <p:cNvSpPr/>
          <p:nvPr/>
        </p:nvSpPr>
        <p:spPr>
          <a:xfrm>
            <a:off x="4065668" y="313565"/>
            <a:ext cx="4060663" cy="769441"/>
          </a:xfrm>
          <a:prstGeom prst="rect">
            <a:avLst/>
          </a:prstGeom>
        </p:spPr>
        <p:txBody>
          <a:bodyPr wrap="none">
            <a:spAutoFit/>
          </a:bodyPr>
          <a:lstStyle/>
          <a:p>
            <a:r>
              <a:rPr lang="en-GB" b="0" i="0" u="none" strike="noStrike" dirty="0">
                <a:solidFill>
                  <a:srgbClr val="000000"/>
                </a:solidFill>
                <a:effectLst/>
                <a:latin typeface="-webkit-standard"/>
              </a:rPr>
              <a:t> </a:t>
            </a:r>
            <a:r>
              <a:rPr lang="en-GB" sz="4400" dirty="0"/>
              <a:t>Note to teachers</a:t>
            </a:r>
            <a:endParaRPr lang="en-US" sz="4400" dirty="0"/>
          </a:p>
        </p:txBody>
      </p:sp>
      <p:pic>
        <p:nvPicPr>
          <p:cNvPr id="1026" name="Picture 2" descr="/var/folders/bk/q0hwmfyd39706yg9l41cp_7c0000gn/T/com.microsoft.Powerpoint/WebArchiveCopyPasteTempFiles/saMskkk5GPIAAAAASUVORK5CYII=">
            <a:extLst>
              <a:ext uri="{FF2B5EF4-FFF2-40B4-BE49-F238E27FC236}">
                <a16:creationId xmlns:a16="http://schemas.microsoft.com/office/drawing/2014/main" id="{B58EC862-ED05-FC40-8146-7E697FEAF1D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14878" y="5615354"/>
            <a:ext cx="1569880" cy="94192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DFDB00A-917F-3A42-93C6-AE06AB4FB684}"/>
              </a:ext>
            </a:extLst>
          </p:cNvPr>
          <p:cNvSpPr txBox="1"/>
          <p:nvPr/>
        </p:nvSpPr>
        <p:spPr>
          <a:xfrm>
            <a:off x="1357590" y="1344949"/>
            <a:ext cx="10155760" cy="4247317"/>
          </a:xfrm>
          <a:prstGeom prst="rect">
            <a:avLst/>
          </a:prstGeom>
          <a:noFill/>
        </p:spPr>
        <p:txBody>
          <a:bodyPr wrap="square" rtlCol="0">
            <a:spAutoFit/>
          </a:bodyPr>
          <a:lstStyle/>
          <a:p>
            <a:pPr fontAlgn="base"/>
            <a:r>
              <a:rPr lang="en-US" dirty="0"/>
              <a:t>Thank you for downloading this presentation from the Surrey Environment Partnership, produced in collaboration with the Young People’s Trust for the Environment. This presentation should be used in conjunction with the teachers’ guide which is included in the file with this one (downloaded from the </a:t>
            </a:r>
            <a:r>
              <a:rPr lang="en-US" dirty="0">
                <a:hlinkClick r:id="rId3"/>
              </a:rPr>
              <a:t>SEP website</a:t>
            </a:r>
            <a:r>
              <a:rPr lang="en-US" dirty="0"/>
              <a:t>. You are welcome to modify it by adding your own slides or deleting ones you don’t need.​</a:t>
            </a:r>
          </a:p>
          <a:p>
            <a:pPr fontAlgn="base"/>
            <a:r>
              <a:rPr lang="en-US" dirty="0"/>
              <a:t>​</a:t>
            </a:r>
            <a:br>
              <a:rPr lang="en-US" dirty="0"/>
            </a:br>
            <a:r>
              <a:rPr lang="en-US" dirty="0"/>
              <a:t>Please do not remove the photo credits from any of the photos you use, and we would be very grateful if you could leave any logos and web addresses on the relevant pages.  ​</a:t>
            </a:r>
          </a:p>
          <a:p>
            <a:pPr fontAlgn="base"/>
            <a:br>
              <a:rPr lang="en-US" dirty="0"/>
            </a:br>
            <a:r>
              <a:rPr lang="en-US" dirty="0"/>
              <a:t>​We want to encourage more and more young people to learn about the impact of waste and recycling on the planet. You can find lots of information on how to reduce waste and recycle more on our website: </a:t>
            </a:r>
            <a:r>
              <a:rPr lang="en-GB" u="sng" dirty="0">
                <a:hlinkClick r:id="rId4"/>
              </a:rPr>
              <a:t>www.surreyep.org.uk</a:t>
            </a:r>
            <a:r>
              <a:rPr lang="en-GB" dirty="0"/>
              <a:t>  </a:t>
            </a:r>
            <a:r>
              <a:rPr lang="en-US" dirty="0"/>
              <a:t>You can also find information on taking care of our world by visiting the ‘Explore’ section of YPTE’s website: </a:t>
            </a:r>
            <a:r>
              <a:rPr lang="en-GB" u="sng" dirty="0">
                <a:hlinkClick r:id="rId5"/>
              </a:rPr>
              <a:t>www.ypte.org.uk</a:t>
            </a:r>
            <a:r>
              <a:rPr lang="en-GB" dirty="0"/>
              <a:t>​</a:t>
            </a:r>
            <a:br>
              <a:rPr lang="en-US" dirty="0"/>
            </a:br>
            <a:endParaRPr lang="en-US" dirty="0"/>
          </a:p>
          <a:p>
            <a:r>
              <a:rPr lang="en-US" dirty="0"/>
              <a:t>Contact us at: </a:t>
            </a:r>
            <a:r>
              <a:rPr lang="en-GB" dirty="0" err="1"/>
              <a:t>comms@surreyep.org.uk</a:t>
            </a:r>
            <a:endParaRPr lang="en-GB" dirty="0"/>
          </a:p>
          <a:p>
            <a:endParaRPr lang="en-US" dirty="0"/>
          </a:p>
        </p:txBody>
      </p:sp>
      <p:pic>
        <p:nvPicPr>
          <p:cNvPr id="7" name="Picture 6">
            <a:extLst>
              <a:ext uri="{FF2B5EF4-FFF2-40B4-BE49-F238E27FC236}">
                <a16:creationId xmlns:a16="http://schemas.microsoft.com/office/drawing/2014/main" id="{D3955146-098E-A240-A113-FEEDE3C84BE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7242" y="5376499"/>
            <a:ext cx="5286846" cy="1355601"/>
          </a:xfrm>
          <a:prstGeom prst="rect">
            <a:avLst/>
          </a:prstGeom>
        </p:spPr>
      </p:pic>
    </p:spTree>
    <p:extLst>
      <p:ext uri="{BB962C8B-B14F-4D97-AF65-F5344CB8AC3E}">
        <p14:creationId xmlns:p14="http://schemas.microsoft.com/office/powerpoint/2010/main" val="1403489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EAB09-3090-FA4A-BF46-0EB6FC3AAE2F}"/>
              </a:ext>
            </a:extLst>
          </p:cNvPr>
          <p:cNvSpPr>
            <a:spLocks noGrp="1"/>
          </p:cNvSpPr>
          <p:nvPr>
            <p:ph type="title"/>
          </p:nvPr>
        </p:nvSpPr>
        <p:spPr>
          <a:xfrm>
            <a:off x="1271238" y="365125"/>
            <a:ext cx="10283283" cy="774561"/>
          </a:xfrm>
        </p:spPr>
        <p:txBody>
          <a:bodyPr>
            <a:normAutofit/>
          </a:bodyPr>
          <a:lstStyle/>
          <a:p>
            <a:r>
              <a:rPr lang="en-US" sz="3600" dirty="0">
                <a:latin typeface="+mn-lt"/>
              </a:rPr>
              <a:t>Burning fossil fuels produces harmful gases.</a:t>
            </a:r>
          </a:p>
        </p:txBody>
      </p:sp>
      <p:pic>
        <p:nvPicPr>
          <p:cNvPr id="5" name="Content Placeholder 4">
            <a:extLst>
              <a:ext uri="{FF2B5EF4-FFF2-40B4-BE49-F238E27FC236}">
                <a16:creationId xmlns:a16="http://schemas.microsoft.com/office/drawing/2014/main" id="{FE0DFC93-4F7D-344A-B379-55F8BF495F3F}"/>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1973765" y="1238462"/>
            <a:ext cx="8401635" cy="5280249"/>
          </a:xfrm>
        </p:spPr>
      </p:pic>
    </p:spTree>
    <p:extLst>
      <p:ext uri="{BB962C8B-B14F-4D97-AF65-F5344CB8AC3E}">
        <p14:creationId xmlns:p14="http://schemas.microsoft.com/office/powerpoint/2010/main" val="2733982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48284E3-769A-E248-B2F2-F68E981400A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44590" y="302605"/>
            <a:ext cx="9686736" cy="6437643"/>
          </a:xfrm>
          <a:prstGeom prst="rect">
            <a:avLst/>
          </a:prstGeom>
        </p:spPr>
      </p:pic>
      <p:sp>
        <p:nvSpPr>
          <p:cNvPr id="2" name="Title 1">
            <a:extLst>
              <a:ext uri="{FF2B5EF4-FFF2-40B4-BE49-F238E27FC236}">
                <a16:creationId xmlns:a16="http://schemas.microsoft.com/office/drawing/2014/main" id="{9A102C5C-8884-8644-B78D-65A4D93EADEB}"/>
              </a:ext>
            </a:extLst>
          </p:cNvPr>
          <p:cNvSpPr>
            <a:spLocks noGrp="1"/>
          </p:cNvSpPr>
          <p:nvPr>
            <p:ph type="title"/>
          </p:nvPr>
        </p:nvSpPr>
        <p:spPr>
          <a:xfrm>
            <a:off x="782444" y="766568"/>
            <a:ext cx="4592444" cy="4996760"/>
          </a:xfrm>
        </p:spPr>
        <p:txBody>
          <a:bodyPr>
            <a:normAutofit/>
          </a:bodyPr>
          <a:lstStyle/>
          <a:p>
            <a:r>
              <a:rPr lang="en-US" sz="3600" dirty="0">
                <a:latin typeface="+mn-lt"/>
              </a:rPr>
              <a:t>These gases get trapped in the atmosphere and heat up the planet causing global warming.</a:t>
            </a:r>
          </a:p>
        </p:txBody>
      </p:sp>
    </p:spTree>
    <p:extLst>
      <p:ext uri="{BB962C8B-B14F-4D97-AF65-F5344CB8AC3E}">
        <p14:creationId xmlns:p14="http://schemas.microsoft.com/office/powerpoint/2010/main" val="13777674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32"/>
          <p:cNvSpPr txBox="1">
            <a:spLocks noGrp="1"/>
          </p:cNvSpPr>
          <p:nvPr>
            <p:ph type="title"/>
          </p:nvPr>
        </p:nvSpPr>
        <p:spPr>
          <a:xfrm>
            <a:off x="579863" y="401637"/>
            <a:ext cx="11117766" cy="1025525"/>
          </a:xfrm>
          <a:prstGeom prst="rect">
            <a:avLst/>
          </a:prstGeom>
          <a:noFill/>
          <a:ln>
            <a:noFill/>
          </a:ln>
        </p:spPr>
        <p:txBody>
          <a:bodyPr spcFirstLastPara="1" vert="horz" wrap="square" lIns="91425" tIns="45700" rIns="91425" bIns="45700" rtlCol="0" anchor="ctr" anchorCtr="0">
            <a:noAutofit/>
          </a:bodyPr>
          <a:lstStyle/>
          <a:p>
            <a:pPr algn="ctr">
              <a:spcBef>
                <a:spcPts val="0"/>
              </a:spcBef>
              <a:buClr>
                <a:schemeClr val="dk1"/>
              </a:buClr>
              <a:buSzPts val="3300"/>
            </a:pPr>
            <a:r>
              <a:rPr lang="en-GB" sz="3600" dirty="0">
                <a:latin typeface="+mn-lt"/>
              </a:rPr>
              <a:t>There is a clear relationship between carbon dioxide in the atmosphere and temperature increase.</a:t>
            </a:r>
            <a:endParaRPr sz="3600" dirty="0">
              <a:latin typeface="+mn-lt"/>
            </a:endParaRPr>
          </a:p>
        </p:txBody>
      </p:sp>
      <p:pic>
        <p:nvPicPr>
          <p:cNvPr id="305" name="Google Shape;305;p32"/>
          <p:cNvPicPr preferRelativeResize="0">
            <a:picLocks noGrp="1"/>
          </p:cNvPicPr>
          <p:nvPr>
            <p:ph type="body" idx="1"/>
          </p:nvPr>
        </p:nvPicPr>
        <p:blipFill rotWithShape="1">
          <a:blip r:embed="rId3" cstate="screen">
            <a:alphaModFix/>
            <a:extLst>
              <a:ext uri="{28A0092B-C50C-407E-A947-70E740481C1C}">
                <a14:useLocalDpi xmlns:a14="http://schemas.microsoft.com/office/drawing/2010/main"/>
              </a:ext>
            </a:extLst>
          </a:blip>
          <a:srcRect/>
          <a:stretch/>
        </p:blipFill>
        <p:spPr>
          <a:xfrm>
            <a:off x="1827886" y="1427163"/>
            <a:ext cx="8536226" cy="5395770"/>
          </a:xfrm>
          <a:prstGeom prst="rect">
            <a:avLst/>
          </a:prstGeom>
          <a:noFill/>
          <a:ln>
            <a:noFill/>
          </a:ln>
        </p:spPr>
      </p:pic>
      <p:sp>
        <p:nvSpPr>
          <p:cNvPr id="306" name="Google Shape;306;p32"/>
          <p:cNvSpPr txBox="1"/>
          <p:nvPr/>
        </p:nvSpPr>
        <p:spPr>
          <a:xfrm>
            <a:off x="9296400" y="6466176"/>
            <a:ext cx="1371600" cy="230832"/>
          </a:xfrm>
          <a:prstGeom prst="rect">
            <a:avLst/>
          </a:prstGeom>
          <a:noFill/>
          <a:ln>
            <a:noFill/>
          </a:ln>
        </p:spPr>
        <p:txBody>
          <a:bodyPr spcFirstLastPara="1" wrap="square" lIns="91425" tIns="45700" rIns="91425" bIns="45700" anchor="t" anchorCtr="0">
            <a:spAutoFit/>
          </a:bodyPr>
          <a:lstStyle/>
          <a:p>
            <a:r>
              <a:rPr lang="en-GB" sz="900">
                <a:solidFill>
                  <a:schemeClr val="dk1"/>
                </a:solidFill>
                <a:latin typeface="Calibri"/>
                <a:ea typeface="Calibri"/>
                <a:cs typeface="Calibri"/>
                <a:sym typeface="Calibri"/>
              </a:rPr>
              <a:t>Photo: Matt Lemmon</a:t>
            </a:r>
            <a:endParaRPr/>
          </a:p>
        </p:txBody>
      </p:sp>
    </p:spTree>
    <p:extLst>
      <p:ext uri="{BB962C8B-B14F-4D97-AF65-F5344CB8AC3E}">
        <p14:creationId xmlns:p14="http://schemas.microsoft.com/office/powerpoint/2010/main" val="4026954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B8BFF68-4291-F94A-8B89-04B2CAF11E43}"/>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576618" y="1639230"/>
            <a:ext cx="11191312" cy="49813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a:extLst>
              <a:ext uri="{FF2B5EF4-FFF2-40B4-BE49-F238E27FC236}">
                <a16:creationId xmlns:a16="http://schemas.microsoft.com/office/drawing/2014/main" id="{181340EF-A6FE-1142-B345-82C73AFF0098}"/>
              </a:ext>
            </a:extLst>
          </p:cNvPr>
          <p:cNvSpPr>
            <a:spLocks noGrp="1"/>
          </p:cNvSpPr>
          <p:nvPr>
            <p:ph type="title"/>
          </p:nvPr>
        </p:nvSpPr>
        <p:spPr>
          <a:xfrm>
            <a:off x="315036" y="365125"/>
            <a:ext cx="11452894" cy="933588"/>
          </a:xfrm>
          <a:solidFill>
            <a:schemeClr val="bg1"/>
          </a:solidFill>
        </p:spPr>
        <p:txBody>
          <a:bodyPr>
            <a:noAutofit/>
          </a:bodyPr>
          <a:lstStyle/>
          <a:p>
            <a:r>
              <a:rPr lang="en-US" sz="3600" dirty="0">
                <a:latin typeface="+mn-lt"/>
              </a:rPr>
              <a:t>More and more places are at risk of fires and drought caused by extreme weather conditions. </a:t>
            </a:r>
          </a:p>
        </p:txBody>
      </p:sp>
    </p:spTree>
    <p:extLst>
      <p:ext uri="{BB962C8B-B14F-4D97-AF65-F5344CB8AC3E}">
        <p14:creationId xmlns:p14="http://schemas.microsoft.com/office/powerpoint/2010/main" val="33244004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1528C-24E8-854F-936F-944E63DE4375}"/>
              </a:ext>
            </a:extLst>
          </p:cNvPr>
          <p:cNvSpPr>
            <a:spLocks noGrp="1"/>
          </p:cNvSpPr>
          <p:nvPr>
            <p:ph type="title"/>
          </p:nvPr>
        </p:nvSpPr>
        <p:spPr>
          <a:xfrm>
            <a:off x="490330" y="2234312"/>
            <a:ext cx="3642399" cy="1880488"/>
          </a:xfrm>
          <a:solidFill>
            <a:schemeClr val="bg1"/>
          </a:solidFill>
        </p:spPr>
        <p:txBody>
          <a:bodyPr>
            <a:noAutofit/>
          </a:bodyPr>
          <a:lstStyle/>
          <a:p>
            <a:r>
              <a:rPr lang="en-US" sz="3600" dirty="0">
                <a:latin typeface="+mn-lt"/>
              </a:rPr>
              <a:t>In other places, it can cause heavy rainfall and an increased risk of flooding.</a:t>
            </a:r>
          </a:p>
        </p:txBody>
      </p:sp>
      <p:pic>
        <p:nvPicPr>
          <p:cNvPr id="7" name="Google Shape;150;p10">
            <a:extLst>
              <a:ext uri="{FF2B5EF4-FFF2-40B4-BE49-F238E27FC236}">
                <a16:creationId xmlns:a16="http://schemas.microsoft.com/office/drawing/2014/main" id="{EC2D3974-701A-C84C-B4C8-83A575485055}"/>
              </a:ext>
            </a:extLst>
          </p:cNvPr>
          <p:cNvPicPr preferRelativeResize="0">
            <a:picLocks/>
          </p:cNvPicPr>
          <p:nvPr/>
        </p:nvPicPr>
        <p:blipFill rotWithShape="1">
          <a:blip r:embed="rId2" cstate="screen">
            <a:alphaModFix/>
            <a:extLst>
              <a:ext uri="{28A0092B-C50C-407E-A947-70E740481C1C}">
                <a14:useLocalDpi xmlns:a14="http://schemas.microsoft.com/office/drawing/2010/main"/>
              </a:ext>
            </a:extLst>
          </a:blip>
          <a:srcRect/>
          <a:stretch/>
        </p:blipFill>
        <p:spPr>
          <a:xfrm>
            <a:off x="4115993" y="1250211"/>
            <a:ext cx="7585677" cy="4689099"/>
          </a:xfrm>
          <a:prstGeom prst="rect">
            <a:avLst/>
          </a:prstGeom>
          <a:noFill/>
          <a:ln>
            <a:noFill/>
          </a:ln>
        </p:spPr>
      </p:pic>
    </p:spTree>
    <p:extLst>
      <p:ext uri="{BB962C8B-B14F-4D97-AF65-F5344CB8AC3E}">
        <p14:creationId xmlns:p14="http://schemas.microsoft.com/office/powerpoint/2010/main" val="2880347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199DFEA-0893-7A47-A0B5-ED37EC0AD4C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8043" y="2041604"/>
            <a:ext cx="6683883" cy="4451271"/>
          </a:xfrm>
          <a:prstGeom prst="rect">
            <a:avLst/>
          </a:prstGeom>
        </p:spPr>
      </p:pic>
      <p:sp>
        <p:nvSpPr>
          <p:cNvPr id="2" name="Title 1">
            <a:extLst>
              <a:ext uri="{FF2B5EF4-FFF2-40B4-BE49-F238E27FC236}">
                <a16:creationId xmlns:a16="http://schemas.microsoft.com/office/drawing/2014/main" id="{A607E259-6D4F-5140-97BE-A851CEB7A9A5}"/>
              </a:ext>
            </a:extLst>
          </p:cNvPr>
          <p:cNvSpPr>
            <a:spLocks noGrp="1"/>
          </p:cNvSpPr>
          <p:nvPr>
            <p:ph type="title"/>
          </p:nvPr>
        </p:nvSpPr>
        <p:spPr>
          <a:xfrm>
            <a:off x="728043" y="365125"/>
            <a:ext cx="11000131" cy="1264891"/>
          </a:xfrm>
        </p:spPr>
        <p:txBody>
          <a:bodyPr>
            <a:noAutofit/>
          </a:bodyPr>
          <a:lstStyle/>
          <a:p>
            <a:r>
              <a:rPr lang="en-US" sz="3600" dirty="0">
                <a:latin typeface="+mn-lt"/>
              </a:rPr>
              <a:t>Warming temperatures mean ice caps are melting, causing sea levels to rise and putting animals at risk of losing their habitat. </a:t>
            </a:r>
          </a:p>
        </p:txBody>
      </p:sp>
      <p:pic>
        <p:nvPicPr>
          <p:cNvPr id="9" name="Picture 8">
            <a:extLst>
              <a:ext uri="{FF2B5EF4-FFF2-40B4-BE49-F238E27FC236}">
                <a16:creationId xmlns:a16="http://schemas.microsoft.com/office/drawing/2014/main" id="{DEC2B740-A3B8-414D-B4EB-899D95B8DE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94341" y="1619810"/>
            <a:ext cx="3769616" cy="5026155"/>
          </a:xfrm>
          <a:prstGeom prst="rect">
            <a:avLst/>
          </a:prstGeom>
        </p:spPr>
      </p:pic>
    </p:spTree>
    <p:extLst>
      <p:ext uri="{BB962C8B-B14F-4D97-AF65-F5344CB8AC3E}">
        <p14:creationId xmlns:p14="http://schemas.microsoft.com/office/powerpoint/2010/main" val="1614818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7BAC3-F4CC-A246-B50C-31E230129972}"/>
              </a:ext>
            </a:extLst>
          </p:cNvPr>
          <p:cNvSpPr>
            <a:spLocks noGrp="1"/>
          </p:cNvSpPr>
          <p:nvPr>
            <p:ph type="title"/>
          </p:nvPr>
        </p:nvSpPr>
        <p:spPr>
          <a:xfrm>
            <a:off x="7406268" y="1576465"/>
            <a:ext cx="4547839" cy="3705070"/>
          </a:xfrm>
        </p:spPr>
        <p:txBody>
          <a:bodyPr>
            <a:normAutofit/>
          </a:bodyPr>
          <a:lstStyle/>
          <a:p>
            <a:r>
              <a:rPr lang="en-US" sz="3600" dirty="0">
                <a:latin typeface="+mn-lt"/>
              </a:rPr>
              <a:t>As places become uninhabitable, more and more people will be forced to flee their homes. </a:t>
            </a:r>
          </a:p>
        </p:txBody>
      </p:sp>
      <p:pic>
        <p:nvPicPr>
          <p:cNvPr id="4" name="Picture 3">
            <a:extLst>
              <a:ext uri="{FF2B5EF4-FFF2-40B4-BE49-F238E27FC236}">
                <a16:creationId xmlns:a16="http://schemas.microsoft.com/office/drawing/2014/main" id="{C9104B56-C571-2645-830C-18452DBC7FDC}"/>
              </a:ext>
            </a:extLst>
          </p:cNvPr>
          <p:cNvPicPr>
            <a:picLocks noChangeAspect="1"/>
          </p:cNvPicPr>
          <p:nvPr/>
        </p:nvPicPr>
        <p:blipFill>
          <a:blip r:embed="rId2"/>
          <a:stretch>
            <a:fillRect/>
          </a:stretch>
        </p:blipFill>
        <p:spPr>
          <a:xfrm>
            <a:off x="-227206" y="698302"/>
            <a:ext cx="8275134" cy="6048186"/>
          </a:xfrm>
          <a:prstGeom prst="rect">
            <a:avLst/>
          </a:prstGeom>
        </p:spPr>
      </p:pic>
    </p:spTree>
    <p:extLst>
      <p:ext uri="{BB962C8B-B14F-4D97-AF65-F5344CB8AC3E}">
        <p14:creationId xmlns:p14="http://schemas.microsoft.com/office/powerpoint/2010/main" val="3206897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D67CCC-B098-8449-80A0-315BB887BF19}"/>
              </a:ext>
            </a:extLst>
          </p:cNvPr>
          <p:cNvSpPr>
            <a:spLocks noGrp="1"/>
          </p:cNvSpPr>
          <p:nvPr>
            <p:ph idx="1"/>
          </p:nvPr>
        </p:nvSpPr>
        <p:spPr>
          <a:xfrm>
            <a:off x="691376" y="1048215"/>
            <a:ext cx="3914078" cy="5128748"/>
          </a:xfrm>
        </p:spPr>
        <p:txBody>
          <a:bodyPr>
            <a:normAutofit/>
          </a:bodyPr>
          <a:lstStyle/>
          <a:p>
            <a:pPr marL="0" lvl="0" indent="0">
              <a:buNone/>
            </a:pPr>
            <a:r>
              <a:rPr lang="en-GB" sz="3600" dirty="0"/>
              <a:t>We can all help to fight climate change. Each small action you take can add up  to make a big difference. </a:t>
            </a:r>
            <a:endParaRPr lang="en-US" sz="3600" dirty="0"/>
          </a:p>
        </p:txBody>
      </p:sp>
      <p:pic>
        <p:nvPicPr>
          <p:cNvPr id="2" name="Picture 1">
            <a:extLst>
              <a:ext uri="{FF2B5EF4-FFF2-40B4-BE49-F238E27FC236}">
                <a16:creationId xmlns:a16="http://schemas.microsoft.com/office/drawing/2014/main" id="{E4F2AF71-AF2C-A144-B839-F0D49BD289D0}"/>
              </a:ext>
            </a:extLst>
          </p:cNvPr>
          <p:cNvPicPr>
            <a:picLocks noChangeAspect="1"/>
          </p:cNvPicPr>
          <p:nvPr/>
        </p:nvPicPr>
        <p:blipFill>
          <a:blip r:embed="rId2"/>
          <a:stretch>
            <a:fillRect/>
          </a:stretch>
        </p:blipFill>
        <p:spPr>
          <a:xfrm>
            <a:off x="3962400" y="88900"/>
            <a:ext cx="8839200" cy="6680200"/>
          </a:xfrm>
          <a:prstGeom prst="rect">
            <a:avLst/>
          </a:prstGeom>
        </p:spPr>
      </p:pic>
    </p:spTree>
    <p:extLst>
      <p:ext uri="{BB962C8B-B14F-4D97-AF65-F5344CB8AC3E}">
        <p14:creationId xmlns:p14="http://schemas.microsoft.com/office/powerpoint/2010/main" val="4008288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803BD6-295C-1749-BEB1-8A3D00D9741C}"/>
              </a:ext>
            </a:extLst>
          </p:cNvPr>
          <p:cNvSpPr>
            <a:spLocks noGrp="1"/>
          </p:cNvSpPr>
          <p:nvPr>
            <p:ph idx="1"/>
          </p:nvPr>
        </p:nvSpPr>
        <p:spPr>
          <a:xfrm>
            <a:off x="838200" y="479502"/>
            <a:ext cx="10515600" cy="5697461"/>
          </a:xfrm>
        </p:spPr>
        <p:txBody>
          <a:bodyPr>
            <a:normAutofit/>
          </a:bodyPr>
          <a:lstStyle/>
          <a:p>
            <a:pPr marL="0" indent="0">
              <a:buNone/>
            </a:pPr>
            <a:r>
              <a:rPr lang="en-GB" sz="3600" dirty="0"/>
              <a:t>Reducing the amount of waste we produce in the first place is the best way to help the environment.</a:t>
            </a:r>
            <a:endParaRPr lang="en-US" sz="3600" dirty="0"/>
          </a:p>
        </p:txBody>
      </p:sp>
      <p:pic>
        <p:nvPicPr>
          <p:cNvPr id="2" name="Picture 1">
            <a:extLst>
              <a:ext uri="{FF2B5EF4-FFF2-40B4-BE49-F238E27FC236}">
                <a16:creationId xmlns:a16="http://schemas.microsoft.com/office/drawing/2014/main" id="{64CF6A13-69F3-6C4E-9A04-E6C4FCFDBF13}"/>
              </a:ext>
            </a:extLst>
          </p:cNvPr>
          <p:cNvPicPr>
            <a:picLocks noChangeAspect="1"/>
          </p:cNvPicPr>
          <p:nvPr/>
        </p:nvPicPr>
        <p:blipFill>
          <a:blip r:embed="rId2"/>
          <a:stretch>
            <a:fillRect/>
          </a:stretch>
        </p:blipFill>
        <p:spPr>
          <a:xfrm>
            <a:off x="2051050" y="1812383"/>
            <a:ext cx="8089900" cy="4749800"/>
          </a:xfrm>
          <a:prstGeom prst="rect">
            <a:avLst/>
          </a:prstGeom>
        </p:spPr>
      </p:pic>
    </p:spTree>
    <p:extLst>
      <p:ext uri="{BB962C8B-B14F-4D97-AF65-F5344CB8AC3E}">
        <p14:creationId xmlns:p14="http://schemas.microsoft.com/office/powerpoint/2010/main" val="3302968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20F3B6-4842-F549-8731-20CA9F9B83B6}"/>
              </a:ext>
            </a:extLst>
          </p:cNvPr>
          <p:cNvPicPr>
            <a:picLocks noChangeAspect="1"/>
          </p:cNvPicPr>
          <p:nvPr/>
        </p:nvPicPr>
        <p:blipFill>
          <a:blip r:embed="rId2"/>
          <a:stretch>
            <a:fillRect/>
          </a:stretch>
        </p:blipFill>
        <p:spPr>
          <a:xfrm>
            <a:off x="506943" y="1792441"/>
            <a:ext cx="11356533" cy="3871566"/>
          </a:xfrm>
          <a:prstGeom prst="rect">
            <a:avLst/>
          </a:prstGeom>
        </p:spPr>
      </p:pic>
      <p:sp>
        <p:nvSpPr>
          <p:cNvPr id="3" name="Content Placeholder 2">
            <a:extLst>
              <a:ext uri="{FF2B5EF4-FFF2-40B4-BE49-F238E27FC236}">
                <a16:creationId xmlns:a16="http://schemas.microsoft.com/office/drawing/2014/main" id="{CD89CBA1-4EB9-2A4B-936F-2E902385E964}"/>
              </a:ext>
            </a:extLst>
          </p:cNvPr>
          <p:cNvSpPr>
            <a:spLocks noGrp="1"/>
          </p:cNvSpPr>
          <p:nvPr>
            <p:ph idx="1"/>
          </p:nvPr>
        </p:nvSpPr>
        <p:spPr>
          <a:xfrm>
            <a:off x="838200" y="970156"/>
            <a:ext cx="10515600" cy="5206807"/>
          </a:xfrm>
        </p:spPr>
        <p:txBody>
          <a:bodyPr/>
          <a:lstStyle/>
          <a:p>
            <a:pPr marL="0" lvl="0" indent="0">
              <a:buNone/>
            </a:pPr>
            <a:r>
              <a:rPr lang="en-GB" sz="3600" dirty="0"/>
              <a:t>Recycling as much as you can means we don’t have to use as many resources to produce new items.</a:t>
            </a:r>
          </a:p>
          <a:p>
            <a:pPr marL="0" lvl="0" indent="0">
              <a:buNone/>
            </a:pPr>
            <a:endParaRPr lang="en-GB" dirty="0"/>
          </a:p>
          <a:p>
            <a:endParaRPr lang="en-US" dirty="0"/>
          </a:p>
        </p:txBody>
      </p:sp>
    </p:spTree>
    <p:extLst>
      <p:ext uri="{BB962C8B-B14F-4D97-AF65-F5344CB8AC3E}">
        <p14:creationId xmlns:p14="http://schemas.microsoft.com/office/powerpoint/2010/main" val="2280158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8C74B4B-1865-DF49-8BBE-2D4DD9689C7F}"/>
              </a:ext>
            </a:extLst>
          </p:cNvPr>
          <p:cNvPicPr>
            <a:picLocks noChangeAspect="1"/>
          </p:cNvPicPr>
          <p:nvPr/>
        </p:nvPicPr>
        <p:blipFill>
          <a:blip r:embed="rId2"/>
          <a:stretch>
            <a:fillRect/>
          </a:stretch>
        </p:blipFill>
        <p:spPr>
          <a:xfrm>
            <a:off x="3714750" y="1015081"/>
            <a:ext cx="4762500" cy="4762500"/>
          </a:xfrm>
          <a:prstGeom prst="rect">
            <a:avLst/>
          </a:prstGeom>
        </p:spPr>
      </p:pic>
      <p:pic>
        <p:nvPicPr>
          <p:cNvPr id="2050" name="Picture 2">
            <a:extLst>
              <a:ext uri="{FF2B5EF4-FFF2-40B4-BE49-F238E27FC236}">
                <a16:creationId xmlns:a16="http://schemas.microsoft.com/office/drawing/2014/main" id="{D6F855BE-451F-F045-97F4-FB8CCB99D3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9856520" y="385537"/>
            <a:ext cx="1520922" cy="1073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0CA72C1-A89B-C640-B553-E80B73BF5794}"/>
              </a:ext>
            </a:extLst>
          </p:cNvPr>
          <p:cNvSpPr txBox="1"/>
          <p:nvPr/>
        </p:nvSpPr>
        <p:spPr>
          <a:xfrm>
            <a:off x="3163229" y="5040765"/>
            <a:ext cx="5865541" cy="584775"/>
          </a:xfrm>
          <a:prstGeom prst="rect">
            <a:avLst/>
          </a:prstGeom>
          <a:noFill/>
        </p:spPr>
        <p:txBody>
          <a:bodyPr wrap="square" rtlCol="0">
            <a:spAutoFit/>
          </a:bodyPr>
          <a:lstStyle/>
          <a:p>
            <a:pPr algn="ctr"/>
            <a:r>
              <a:rPr lang="en-GB" sz="3200" b="1" dirty="0">
                <a:latin typeface="Comic Sans MS" panose="030F0902030302020204" pitchFamily="66" charset="0"/>
              </a:rPr>
              <a:t>1. Waste and the environment</a:t>
            </a:r>
            <a:endParaRPr lang="en-US" sz="3200" b="1" dirty="0">
              <a:latin typeface="Comic Sans MS" panose="030F0902030302020204" pitchFamily="66" charset="0"/>
            </a:endParaRPr>
          </a:p>
        </p:txBody>
      </p:sp>
      <p:pic>
        <p:nvPicPr>
          <p:cNvPr id="6" name="Picture 5">
            <a:extLst>
              <a:ext uri="{FF2B5EF4-FFF2-40B4-BE49-F238E27FC236}">
                <a16:creationId xmlns:a16="http://schemas.microsoft.com/office/drawing/2014/main" id="{70953B8F-196B-3740-9B1B-3D2E178DB2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8524" y="385537"/>
            <a:ext cx="5286846" cy="1355601"/>
          </a:xfrm>
          <a:prstGeom prst="rect">
            <a:avLst/>
          </a:prstGeom>
        </p:spPr>
      </p:pic>
    </p:spTree>
    <p:extLst>
      <p:ext uri="{BB962C8B-B14F-4D97-AF65-F5344CB8AC3E}">
        <p14:creationId xmlns:p14="http://schemas.microsoft.com/office/powerpoint/2010/main" val="3454408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2A5215-1D08-6140-A641-C604FF02D452}"/>
              </a:ext>
            </a:extLst>
          </p:cNvPr>
          <p:cNvSpPr>
            <a:spLocks noGrp="1"/>
          </p:cNvSpPr>
          <p:nvPr>
            <p:ph idx="1"/>
          </p:nvPr>
        </p:nvSpPr>
        <p:spPr>
          <a:xfrm>
            <a:off x="456582" y="749183"/>
            <a:ext cx="4603595" cy="5788993"/>
          </a:xfrm>
        </p:spPr>
        <p:txBody>
          <a:bodyPr>
            <a:normAutofit/>
          </a:bodyPr>
          <a:lstStyle/>
          <a:p>
            <a:pPr marL="0" indent="0">
              <a:buNone/>
            </a:pPr>
            <a:r>
              <a:rPr lang="en-GB" sz="3600" dirty="0"/>
              <a:t>It’s important to sort your recycling into the right bins. </a:t>
            </a:r>
          </a:p>
          <a:p>
            <a:pPr marL="0" indent="0">
              <a:buNone/>
            </a:pPr>
            <a:r>
              <a:rPr lang="en-GB" sz="3600" dirty="0"/>
              <a:t>If items that can’t be recycled are put into recycling bins, it can sometimes mean that the whole truckload can’t be recycled!</a:t>
            </a:r>
          </a:p>
          <a:p>
            <a:pPr marL="0" indent="0">
              <a:buNone/>
            </a:pPr>
            <a:endParaRPr lang="en-GB" dirty="0"/>
          </a:p>
          <a:p>
            <a:endParaRPr lang="en-US" dirty="0"/>
          </a:p>
        </p:txBody>
      </p:sp>
      <p:pic>
        <p:nvPicPr>
          <p:cNvPr id="5" name="Picture 4">
            <a:extLst>
              <a:ext uri="{FF2B5EF4-FFF2-40B4-BE49-F238E27FC236}">
                <a16:creationId xmlns:a16="http://schemas.microsoft.com/office/drawing/2014/main" id="{681A2861-DC02-334B-B5C3-849F0547E1A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96107" y="749183"/>
            <a:ext cx="6639311" cy="4447285"/>
          </a:xfrm>
          <a:prstGeom prst="rect">
            <a:avLst/>
          </a:prstGeom>
        </p:spPr>
      </p:pic>
    </p:spTree>
    <p:extLst>
      <p:ext uri="{BB962C8B-B14F-4D97-AF65-F5344CB8AC3E}">
        <p14:creationId xmlns:p14="http://schemas.microsoft.com/office/powerpoint/2010/main" val="1439025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BD4217-54C2-AA43-962C-57E9D97130ED}"/>
              </a:ext>
            </a:extLst>
          </p:cNvPr>
          <p:cNvSpPr>
            <a:spLocks noGrp="1"/>
          </p:cNvSpPr>
          <p:nvPr>
            <p:ph idx="1"/>
          </p:nvPr>
        </p:nvSpPr>
        <p:spPr>
          <a:xfrm>
            <a:off x="401444" y="512956"/>
            <a:ext cx="10952356" cy="5664007"/>
          </a:xfrm>
        </p:spPr>
        <p:txBody>
          <a:bodyPr/>
          <a:lstStyle/>
          <a:p>
            <a:pPr marL="0" lvl="0" indent="0">
              <a:buNone/>
            </a:pPr>
            <a:r>
              <a:rPr lang="en-GB" sz="3600" b="1" dirty="0"/>
              <a:t>The key ways you can help the environment by watching your waste are:</a:t>
            </a:r>
          </a:p>
          <a:p>
            <a:pPr marL="0" lvl="0" indent="0">
              <a:buNone/>
            </a:pPr>
            <a:endParaRPr lang="en-GB" sz="3600" dirty="0"/>
          </a:p>
          <a:p>
            <a:pPr marL="0" lvl="0" indent="0">
              <a:buNone/>
            </a:pPr>
            <a:endParaRPr lang="en-GB" sz="3600" dirty="0"/>
          </a:p>
          <a:p>
            <a:pPr marL="0" lvl="0" indent="0">
              <a:buNone/>
            </a:pPr>
            <a:r>
              <a:rPr lang="en-GB" sz="3600" dirty="0"/>
              <a:t>Reducing the </a:t>
            </a:r>
          </a:p>
          <a:p>
            <a:pPr marL="0" lvl="0" indent="0">
              <a:buNone/>
            </a:pPr>
            <a:r>
              <a:rPr lang="en-GB" sz="3600" dirty="0"/>
              <a:t>waste you produce</a:t>
            </a:r>
          </a:p>
          <a:p>
            <a:pPr marL="0" lvl="0" indent="0">
              <a:buNone/>
            </a:pPr>
            <a:r>
              <a:rPr lang="en-GB" sz="3600" dirty="0"/>
              <a:t>by buying only </a:t>
            </a:r>
          </a:p>
          <a:p>
            <a:pPr marL="0" lvl="0" indent="0">
              <a:buNone/>
            </a:pPr>
            <a:r>
              <a:rPr lang="en-GB" sz="3600" dirty="0"/>
              <a:t>the food you need.</a:t>
            </a:r>
          </a:p>
          <a:p>
            <a:endParaRPr lang="en-US" dirty="0"/>
          </a:p>
        </p:txBody>
      </p:sp>
      <p:pic>
        <p:nvPicPr>
          <p:cNvPr id="5" name="Picture 4">
            <a:extLst>
              <a:ext uri="{FF2B5EF4-FFF2-40B4-BE49-F238E27FC236}">
                <a16:creationId xmlns:a16="http://schemas.microsoft.com/office/drawing/2014/main" id="{8A0064E6-FC46-6B42-A6FC-4F4E445440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82789" y="1428276"/>
            <a:ext cx="7118195" cy="4748687"/>
          </a:xfrm>
          <a:prstGeom prst="rect">
            <a:avLst/>
          </a:prstGeom>
        </p:spPr>
      </p:pic>
    </p:spTree>
    <p:extLst>
      <p:ext uri="{BB962C8B-B14F-4D97-AF65-F5344CB8AC3E}">
        <p14:creationId xmlns:p14="http://schemas.microsoft.com/office/powerpoint/2010/main" val="6189843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1F8F2F-683E-3342-8EB0-81DE9E78D6E5}"/>
              </a:ext>
            </a:extLst>
          </p:cNvPr>
          <p:cNvSpPr>
            <a:spLocks noGrp="1"/>
          </p:cNvSpPr>
          <p:nvPr>
            <p:ph idx="1"/>
          </p:nvPr>
        </p:nvSpPr>
        <p:spPr>
          <a:xfrm>
            <a:off x="5475249" y="1092820"/>
            <a:ext cx="5319132" cy="3579541"/>
          </a:xfrm>
        </p:spPr>
        <p:txBody>
          <a:bodyPr>
            <a:normAutofit/>
          </a:bodyPr>
          <a:lstStyle/>
          <a:p>
            <a:pPr marL="457200" lvl="1" indent="0">
              <a:buNone/>
            </a:pPr>
            <a:r>
              <a:rPr lang="en-GB" sz="3600" dirty="0"/>
              <a:t>Planning meals and writing a list of what food is needed for them before shopping trips.</a:t>
            </a:r>
          </a:p>
          <a:p>
            <a:endParaRPr lang="en-US" dirty="0"/>
          </a:p>
        </p:txBody>
      </p:sp>
      <p:pic>
        <p:nvPicPr>
          <p:cNvPr id="5" name="Picture 4">
            <a:extLst>
              <a:ext uri="{FF2B5EF4-FFF2-40B4-BE49-F238E27FC236}">
                <a16:creationId xmlns:a16="http://schemas.microsoft.com/office/drawing/2014/main" id="{ED0AF14A-4FF4-E34B-8A7B-14C41D0D8266}"/>
              </a:ext>
            </a:extLst>
          </p:cNvPr>
          <p:cNvPicPr>
            <a:picLocks noChangeAspect="1"/>
          </p:cNvPicPr>
          <p:nvPr/>
        </p:nvPicPr>
        <p:blipFill>
          <a:blip r:embed="rId2"/>
          <a:stretch>
            <a:fillRect/>
          </a:stretch>
        </p:blipFill>
        <p:spPr>
          <a:xfrm>
            <a:off x="477578" y="-145505"/>
            <a:ext cx="4518167" cy="7516461"/>
          </a:xfrm>
          <a:prstGeom prst="rect">
            <a:avLst/>
          </a:prstGeom>
        </p:spPr>
      </p:pic>
    </p:spTree>
    <p:extLst>
      <p:ext uri="{BB962C8B-B14F-4D97-AF65-F5344CB8AC3E}">
        <p14:creationId xmlns:p14="http://schemas.microsoft.com/office/powerpoint/2010/main" val="28997784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936C8C-C06B-614D-BAB9-2B66A8C1E420}"/>
              </a:ext>
            </a:extLst>
          </p:cNvPr>
          <p:cNvSpPr>
            <a:spLocks noGrp="1"/>
          </p:cNvSpPr>
          <p:nvPr>
            <p:ph idx="1"/>
          </p:nvPr>
        </p:nvSpPr>
        <p:spPr>
          <a:xfrm>
            <a:off x="200722" y="323385"/>
            <a:ext cx="11153078" cy="5853578"/>
          </a:xfrm>
        </p:spPr>
        <p:txBody>
          <a:bodyPr/>
          <a:lstStyle/>
          <a:p>
            <a:pPr marL="457200" lvl="1" indent="0">
              <a:buNone/>
            </a:pPr>
            <a:r>
              <a:rPr lang="en-GB" sz="3600" dirty="0"/>
              <a:t>Eating what you buy and recycling what you can’t eat.</a:t>
            </a:r>
          </a:p>
          <a:p>
            <a:endParaRPr lang="en-US" dirty="0"/>
          </a:p>
        </p:txBody>
      </p:sp>
      <p:pic>
        <p:nvPicPr>
          <p:cNvPr id="4" name="Picture 3">
            <a:extLst>
              <a:ext uri="{FF2B5EF4-FFF2-40B4-BE49-F238E27FC236}">
                <a16:creationId xmlns:a16="http://schemas.microsoft.com/office/drawing/2014/main" id="{14D509F9-407E-AE4C-A299-8FE63254433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52081" y="1182029"/>
            <a:ext cx="7504609" cy="5095295"/>
          </a:xfrm>
          <a:prstGeom prst="rect">
            <a:avLst/>
          </a:prstGeom>
        </p:spPr>
      </p:pic>
    </p:spTree>
    <p:extLst>
      <p:ext uri="{BB962C8B-B14F-4D97-AF65-F5344CB8AC3E}">
        <p14:creationId xmlns:p14="http://schemas.microsoft.com/office/powerpoint/2010/main" val="794523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EC78D1-B82F-B749-B204-62E59348BF21}"/>
              </a:ext>
            </a:extLst>
          </p:cNvPr>
          <p:cNvSpPr>
            <a:spLocks noGrp="1"/>
          </p:cNvSpPr>
          <p:nvPr>
            <p:ph idx="1"/>
          </p:nvPr>
        </p:nvSpPr>
        <p:spPr>
          <a:xfrm>
            <a:off x="267629" y="1955451"/>
            <a:ext cx="4894457" cy="3125516"/>
          </a:xfrm>
        </p:spPr>
        <p:txBody>
          <a:bodyPr>
            <a:normAutofit/>
          </a:bodyPr>
          <a:lstStyle/>
          <a:p>
            <a:pPr marL="457200" lvl="1" indent="0">
              <a:buNone/>
            </a:pPr>
            <a:r>
              <a:rPr lang="en-GB" sz="3600" dirty="0"/>
              <a:t>Freezing food before its use by date, to avoid throwing away food that has gone off.</a:t>
            </a:r>
          </a:p>
          <a:p>
            <a:endParaRPr lang="en-US" dirty="0"/>
          </a:p>
        </p:txBody>
      </p:sp>
      <p:pic>
        <p:nvPicPr>
          <p:cNvPr id="4" name="Picture 3">
            <a:extLst>
              <a:ext uri="{FF2B5EF4-FFF2-40B4-BE49-F238E27FC236}">
                <a16:creationId xmlns:a16="http://schemas.microsoft.com/office/drawing/2014/main" id="{841D8B1F-A754-D24E-84A1-96B9EF289B41}"/>
              </a:ext>
            </a:extLst>
          </p:cNvPr>
          <p:cNvPicPr>
            <a:picLocks noChangeAspect="1"/>
          </p:cNvPicPr>
          <p:nvPr/>
        </p:nvPicPr>
        <p:blipFill>
          <a:blip r:embed="rId2"/>
          <a:stretch>
            <a:fillRect/>
          </a:stretch>
        </p:blipFill>
        <p:spPr>
          <a:xfrm>
            <a:off x="5362808" y="660709"/>
            <a:ext cx="6172200" cy="5715000"/>
          </a:xfrm>
          <a:prstGeom prst="rect">
            <a:avLst/>
          </a:prstGeom>
        </p:spPr>
      </p:pic>
    </p:spTree>
    <p:extLst>
      <p:ext uri="{BB962C8B-B14F-4D97-AF65-F5344CB8AC3E}">
        <p14:creationId xmlns:p14="http://schemas.microsoft.com/office/powerpoint/2010/main" val="22192603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74F25D0-7680-9F4D-8BB6-6069E094BA43}"/>
              </a:ext>
            </a:extLst>
          </p:cNvPr>
          <p:cNvSpPr>
            <a:spLocks noGrp="1"/>
          </p:cNvSpPr>
          <p:nvPr>
            <p:ph idx="1"/>
          </p:nvPr>
        </p:nvSpPr>
        <p:spPr>
          <a:xfrm>
            <a:off x="334537" y="747132"/>
            <a:ext cx="11019263" cy="1126273"/>
          </a:xfrm>
        </p:spPr>
        <p:txBody>
          <a:bodyPr/>
          <a:lstStyle/>
          <a:p>
            <a:pPr marL="457200" lvl="1" indent="0">
              <a:buNone/>
            </a:pPr>
            <a:r>
              <a:rPr lang="en-GB" sz="3600" dirty="0"/>
              <a:t>Using up leftovers, such as by using them to make soup.</a:t>
            </a:r>
          </a:p>
          <a:p>
            <a:endParaRPr lang="en-US" dirty="0"/>
          </a:p>
        </p:txBody>
      </p:sp>
      <p:pic>
        <p:nvPicPr>
          <p:cNvPr id="4" name="Picture 3">
            <a:extLst>
              <a:ext uri="{FF2B5EF4-FFF2-40B4-BE49-F238E27FC236}">
                <a16:creationId xmlns:a16="http://schemas.microsoft.com/office/drawing/2014/main" id="{B10BA255-2EB5-4745-873C-43C8D503D2A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2146" y="2259051"/>
            <a:ext cx="5166246" cy="3466171"/>
          </a:xfrm>
          <a:prstGeom prst="rect">
            <a:avLst/>
          </a:prstGeom>
        </p:spPr>
      </p:pic>
      <p:pic>
        <p:nvPicPr>
          <p:cNvPr id="5" name="Picture 4">
            <a:extLst>
              <a:ext uri="{FF2B5EF4-FFF2-40B4-BE49-F238E27FC236}">
                <a16:creationId xmlns:a16="http://schemas.microsoft.com/office/drawing/2014/main" id="{F1F1E50A-8B6B-1447-B502-B0BCFACEEE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74880" y="1640932"/>
            <a:ext cx="5882583" cy="4702407"/>
          </a:xfrm>
          <a:prstGeom prst="rect">
            <a:avLst/>
          </a:prstGeom>
        </p:spPr>
      </p:pic>
    </p:spTree>
    <p:extLst>
      <p:ext uri="{BB962C8B-B14F-4D97-AF65-F5344CB8AC3E}">
        <p14:creationId xmlns:p14="http://schemas.microsoft.com/office/powerpoint/2010/main" val="15593870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D0CF6B-A043-A244-AF15-C6ABC0CCA098}"/>
              </a:ext>
            </a:extLst>
          </p:cNvPr>
          <p:cNvSpPr>
            <a:spLocks noGrp="1"/>
          </p:cNvSpPr>
          <p:nvPr>
            <p:ph idx="1"/>
          </p:nvPr>
        </p:nvSpPr>
        <p:spPr>
          <a:xfrm>
            <a:off x="568712" y="1773043"/>
            <a:ext cx="4114800" cy="3356517"/>
          </a:xfrm>
        </p:spPr>
        <p:txBody>
          <a:bodyPr>
            <a:normAutofit/>
          </a:bodyPr>
          <a:lstStyle/>
          <a:p>
            <a:pPr marL="457200" lvl="1" indent="0">
              <a:buNone/>
            </a:pPr>
            <a:r>
              <a:rPr lang="en-GB" sz="3600" dirty="0"/>
              <a:t>Serving the right portion sizes, so that there are fewer left-overs. </a:t>
            </a:r>
          </a:p>
          <a:p>
            <a:pPr marL="0" indent="0">
              <a:buNone/>
            </a:pPr>
            <a:endParaRPr lang="en-US" dirty="0"/>
          </a:p>
        </p:txBody>
      </p:sp>
      <p:pic>
        <p:nvPicPr>
          <p:cNvPr id="5" name="Picture 4">
            <a:extLst>
              <a:ext uri="{FF2B5EF4-FFF2-40B4-BE49-F238E27FC236}">
                <a16:creationId xmlns:a16="http://schemas.microsoft.com/office/drawing/2014/main" id="{1ED11D52-80E6-5942-9FB8-46EDB9C046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40691" y="490653"/>
            <a:ext cx="6387291" cy="5876693"/>
          </a:xfrm>
          <a:prstGeom prst="rect">
            <a:avLst/>
          </a:prstGeom>
        </p:spPr>
      </p:pic>
    </p:spTree>
    <p:extLst>
      <p:ext uri="{BB962C8B-B14F-4D97-AF65-F5344CB8AC3E}">
        <p14:creationId xmlns:p14="http://schemas.microsoft.com/office/powerpoint/2010/main" val="18003931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4A2466-D43E-4240-9D38-DC902D8639A3}"/>
              </a:ext>
            </a:extLst>
          </p:cNvPr>
          <p:cNvSpPr>
            <a:spLocks noGrp="1"/>
          </p:cNvSpPr>
          <p:nvPr>
            <p:ph idx="1"/>
          </p:nvPr>
        </p:nvSpPr>
        <p:spPr>
          <a:xfrm>
            <a:off x="838200" y="356840"/>
            <a:ext cx="10515600" cy="5820124"/>
          </a:xfrm>
        </p:spPr>
        <p:txBody>
          <a:bodyPr/>
          <a:lstStyle/>
          <a:p>
            <a:pPr marL="457200" lvl="1" indent="0">
              <a:buNone/>
            </a:pPr>
            <a:r>
              <a:rPr lang="en-GB" sz="3600" dirty="0"/>
              <a:t>Using fewer single-use items.</a:t>
            </a:r>
          </a:p>
          <a:p>
            <a:endParaRPr lang="en-US" dirty="0"/>
          </a:p>
        </p:txBody>
      </p:sp>
      <p:pic>
        <p:nvPicPr>
          <p:cNvPr id="4" name="Picture 3">
            <a:extLst>
              <a:ext uri="{FF2B5EF4-FFF2-40B4-BE49-F238E27FC236}">
                <a16:creationId xmlns:a16="http://schemas.microsoft.com/office/drawing/2014/main" id="{0D744201-2284-1045-9645-74639D04EA4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400000">
            <a:off x="3351549" y="-1579618"/>
            <a:ext cx="5687293" cy="11030886"/>
          </a:xfrm>
          <a:prstGeom prst="rect">
            <a:avLst/>
          </a:prstGeom>
        </p:spPr>
      </p:pic>
    </p:spTree>
    <p:extLst>
      <p:ext uri="{BB962C8B-B14F-4D97-AF65-F5344CB8AC3E}">
        <p14:creationId xmlns:p14="http://schemas.microsoft.com/office/powerpoint/2010/main" val="18890534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15547DB-E093-9745-88B9-74E80E71748B}"/>
              </a:ext>
            </a:extLst>
          </p:cNvPr>
          <p:cNvSpPr>
            <a:spLocks noGrp="1"/>
          </p:cNvSpPr>
          <p:nvPr>
            <p:ph idx="1"/>
          </p:nvPr>
        </p:nvSpPr>
        <p:spPr>
          <a:xfrm>
            <a:off x="1193179" y="367991"/>
            <a:ext cx="10515600" cy="892097"/>
          </a:xfrm>
        </p:spPr>
        <p:txBody>
          <a:bodyPr/>
          <a:lstStyle/>
          <a:p>
            <a:pPr marL="457200" lvl="1" indent="0">
              <a:buNone/>
            </a:pPr>
            <a:r>
              <a:rPr lang="en-GB" sz="3600" dirty="0"/>
              <a:t>Reusing items as much as possible.</a:t>
            </a:r>
          </a:p>
          <a:p>
            <a:endParaRPr lang="en-US" dirty="0"/>
          </a:p>
        </p:txBody>
      </p:sp>
      <p:pic>
        <p:nvPicPr>
          <p:cNvPr id="4" name="Picture 3">
            <a:extLst>
              <a:ext uri="{FF2B5EF4-FFF2-40B4-BE49-F238E27FC236}">
                <a16:creationId xmlns:a16="http://schemas.microsoft.com/office/drawing/2014/main" id="{D257108B-727B-5A43-8A9E-6FC0B58CFFE0}"/>
              </a:ext>
            </a:extLst>
          </p:cNvPr>
          <p:cNvPicPr>
            <a:picLocks noChangeAspect="1"/>
          </p:cNvPicPr>
          <p:nvPr/>
        </p:nvPicPr>
        <p:blipFill>
          <a:blip r:embed="rId2"/>
          <a:stretch>
            <a:fillRect/>
          </a:stretch>
        </p:blipFill>
        <p:spPr>
          <a:xfrm>
            <a:off x="224108" y="1069920"/>
            <a:ext cx="11484671" cy="5908885"/>
          </a:xfrm>
          <a:prstGeom prst="rect">
            <a:avLst/>
          </a:prstGeom>
        </p:spPr>
      </p:pic>
    </p:spTree>
    <p:extLst>
      <p:ext uri="{BB962C8B-B14F-4D97-AF65-F5344CB8AC3E}">
        <p14:creationId xmlns:p14="http://schemas.microsoft.com/office/powerpoint/2010/main" val="41102079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02F8F7-155A-9A48-B783-DF894FA008CB}"/>
              </a:ext>
            </a:extLst>
          </p:cNvPr>
          <p:cNvSpPr>
            <a:spLocks noGrp="1"/>
          </p:cNvSpPr>
          <p:nvPr>
            <p:ph idx="1"/>
          </p:nvPr>
        </p:nvSpPr>
        <p:spPr>
          <a:xfrm>
            <a:off x="914400" y="323384"/>
            <a:ext cx="11017405" cy="4873083"/>
          </a:xfrm>
        </p:spPr>
        <p:txBody>
          <a:bodyPr>
            <a:normAutofit/>
          </a:bodyPr>
          <a:lstStyle/>
          <a:p>
            <a:pPr marL="457200" lvl="1" indent="0">
              <a:buNone/>
            </a:pPr>
            <a:r>
              <a:rPr lang="en-GB" sz="3600" dirty="0"/>
              <a:t>Repairing broken items where possible</a:t>
            </a:r>
          </a:p>
          <a:p>
            <a:endParaRPr lang="en-US" dirty="0"/>
          </a:p>
        </p:txBody>
      </p:sp>
      <p:pic>
        <p:nvPicPr>
          <p:cNvPr id="4" name="Picture 3">
            <a:extLst>
              <a:ext uri="{FF2B5EF4-FFF2-40B4-BE49-F238E27FC236}">
                <a16:creationId xmlns:a16="http://schemas.microsoft.com/office/drawing/2014/main" id="{D3576CE2-4F72-7644-8510-BA077BE717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52907" y="1114320"/>
            <a:ext cx="7649735" cy="5509504"/>
          </a:xfrm>
          <a:prstGeom prst="rect">
            <a:avLst/>
          </a:prstGeom>
        </p:spPr>
      </p:pic>
    </p:spTree>
    <p:extLst>
      <p:ext uri="{BB962C8B-B14F-4D97-AF65-F5344CB8AC3E}">
        <p14:creationId xmlns:p14="http://schemas.microsoft.com/office/powerpoint/2010/main" val="344157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DADB5-678B-E44A-985E-8306EA400154}"/>
              </a:ext>
            </a:extLst>
          </p:cNvPr>
          <p:cNvSpPr>
            <a:spLocks noGrp="1"/>
          </p:cNvSpPr>
          <p:nvPr>
            <p:ph type="title"/>
          </p:nvPr>
        </p:nvSpPr>
        <p:spPr>
          <a:xfrm>
            <a:off x="406246" y="365125"/>
            <a:ext cx="4466838" cy="6159500"/>
          </a:xfrm>
        </p:spPr>
        <p:txBody>
          <a:bodyPr>
            <a:normAutofit/>
          </a:bodyPr>
          <a:lstStyle/>
          <a:p>
            <a:r>
              <a:rPr lang="en-GB" sz="3600" dirty="0">
                <a:latin typeface="+mn-lt"/>
              </a:rPr>
              <a:t>Natural resources are running out and it’s important that we use less of them.</a:t>
            </a:r>
            <a:endParaRPr lang="en-US" sz="3600" dirty="0">
              <a:latin typeface="+mn-lt"/>
            </a:endParaRPr>
          </a:p>
        </p:txBody>
      </p:sp>
      <p:pic>
        <p:nvPicPr>
          <p:cNvPr id="4" name="Picture 3">
            <a:extLst>
              <a:ext uri="{FF2B5EF4-FFF2-40B4-BE49-F238E27FC236}">
                <a16:creationId xmlns:a16="http://schemas.microsoft.com/office/drawing/2014/main" id="{5F50823E-ED8A-8E4A-8E49-1FBBFB211255}"/>
              </a:ext>
            </a:extLst>
          </p:cNvPr>
          <p:cNvPicPr>
            <a:picLocks noChangeAspect="1"/>
          </p:cNvPicPr>
          <p:nvPr/>
        </p:nvPicPr>
        <p:blipFill>
          <a:blip r:embed="rId2"/>
          <a:stretch>
            <a:fillRect/>
          </a:stretch>
        </p:blipFill>
        <p:spPr>
          <a:xfrm>
            <a:off x="5067455" y="365125"/>
            <a:ext cx="6718300" cy="6159500"/>
          </a:xfrm>
          <a:prstGeom prst="rect">
            <a:avLst/>
          </a:prstGeom>
        </p:spPr>
      </p:pic>
    </p:spTree>
    <p:extLst>
      <p:ext uri="{BB962C8B-B14F-4D97-AF65-F5344CB8AC3E}">
        <p14:creationId xmlns:p14="http://schemas.microsoft.com/office/powerpoint/2010/main" val="38647713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55C6878-DEBB-734C-B5CE-34840BD5A335}"/>
              </a:ext>
            </a:extLst>
          </p:cNvPr>
          <p:cNvSpPr>
            <a:spLocks noGrp="1"/>
          </p:cNvSpPr>
          <p:nvPr>
            <p:ph idx="1"/>
          </p:nvPr>
        </p:nvSpPr>
        <p:spPr>
          <a:xfrm>
            <a:off x="758282" y="602166"/>
            <a:ext cx="11039707" cy="5574797"/>
          </a:xfrm>
        </p:spPr>
        <p:txBody>
          <a:bodyPr/>
          <a:lstStyle/>
          <a:p>
            <a:pPr marL="0" indent="0">
              <a:buNone/>
            </a:pPr>
            <a:r>
              <a:rPr lang="en-GB" sz="3600" dirty="0"/>
              <a:t>Buying things second hand and passing on items you no longer want for reuse by others.</a:t>
            </a:r>
          </a:p>
          <a:p>
            <a:endParaRPr lang="en-US" dirty="0"/>
          </a:p>
        </p:txBody>
      </p:sp>
      <p:pic>
        <p:nvPicPr>
          <p:cNvPr id="5" name="Picture 4">
            <a:extLst>
              <a:ext uri="{FF2B5EF4-FFF2-40B4-BE49-F238E27FC236}">
                <a16:creationId xmlns:a16="http://schemas.microsoft.com/office/drawing/2014/main" id="{95B42653-9FD7-3A4E-BEAD-A6BF9D7363EF}"/>
              </a:ext>
            </a:extLst>
          </p:cNvPr>
          <p:cNvPicPr>
            <a:picLocks noChangeAspect="1"/>
          </p:cNvPicPr>
          <p:nvPr/>
        </p:nvPicPr>
        <p:blipFill>
          <a:blip r:embed="rId2"/>
          <a:stretch>
            <a:fillRect/>
          </a:stretch>
        </p:blipFill>
        <p:spPr>
          <a:xfrm>
            <a:off x="604977" y="1182551"/>
            <a:ext cx="10982046" cy="5574797"/>
          </a:xfrm>
          <a:prstGeom prst="rect">
            <a:avLst/>
          </a:prstGeom>
        </p:spPr>
      </p:pic>
    </p:spTree>
    <p:extLst>
      <p:ext uri="{BB962C8B-B14F-4D97-AF65-F5344CB8AC3E}">
        <p14:creationId xmlns:p14="http://schemas.microsoft.com/office/powerpoint/2010/main" val="36073725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5F598D-02C8-F84C-A3E4-795919595037}"/>
              </a:ext>
            </a:extLst>
          </p:cNvPr>
          <p:cNvSpPr>
            <a:spLocks noGrp="1"/>
          </p:cNvSpPr>
          <p:nvPr>
            <p:ph idx="1"/>
          </p:nvPr>
        </p:nvSpPr>
        <p:spPr>
          <a:xfrm>
            <a:off x="838200" y="454025"/>
            <a:ext cx="10515600" cy="1073692"/>
          </a:xfrm>
        </p:spPr>
        <p:txBody>
          <a:bodyPr>
            <a:normAutofit lnSpcReduction="10000"/>
          </a:bodyPr>
          <a:lstStyle/>
          <a:p>
            <a:pPr marL="0" indent="0">
              <a:buNone/>
            </a:pPr>
            <a:r>
              <a:rPr lang="en-GB" sz="3600" dirty="0"/>
              <a:t>Using the Surrey Recycles search tool and app to find out what should and shouldn’t go in your recycling bin. </a:t>
            </a:r>
          </a:p>
          <a:p>
            <a:pPr marL="0" indent="0">
              <a:buNone/>
            </a:pPr>
            <a:endParaRPr lang="en-US" dirty="0"/>
          </a:p>
        </p:txBody>
      </p:sp>
      <p:pic>
        <p:nvPicPr>
          <p:cNvPr id="5" name="Picture 4">
            <a:extLst>
              <a:ext uri="{FF2B5EF4-FFF2-40B4-BE49-F238E27FC236}">
                <a16:creationId xmlns:a16="http://schemas.microsoft.com/office/drawing/2014/main" id="{0992A86D-3DCD-6A43-8AB5-9DD06AD3074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7670" y="1612491"/>
            <a:ext cx="11136660" cy="5156297"/>
          </a:xfrm>
          <a:prstGeom prst="rect">
            <a:avLst/>
          </a:prstGeom>
        </p:spPr>
      </p:pic>
    </p:spTree>
    <p:extLst>
      <p:ext uri="{BB962C8B-B14F-4D97-AF65-F5344CB8AC3E}">
        <p14:creationId xmlns:p14="http://schemas.microsoft.com/office/powerpoint/2010/main" val="3611173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D7D68D-7ED7-6141-8B8E-E1086FB32311}"/>
              </a:ext>
            </a:extLst>
          </p:cNvPr>
          <p:cNvSpPr>
            <a:spLocks noGrp="1"/>
          </p:cNvSpPr>
          <p:nvPr>
            <p:ph idx="1"/>
          </p:nvPr>
        </p:nvSpPr>
        <p:spPr>
          <a:xfrm>
            <a:off x="927409" y="498630"/>
            <a:ext cx="10515600" cy="4351338"/>
          </a:xfrm>
        </p:spPr>
        <p:txBody>
          <a:bodyPr>
            <a:normAutofit/>
          </a:bodyPr>
          <a:lstStyle/>
          <a:p>
            <a:pPr marL="0" indent="0">
              <a:buNone/>
            </a:pPr>
            <a:r>
              <a:rPr lang="en-US" sz="3600" dirty="0"/>
              <a:t>Metals are mined from under the ground.</a:t>
            </a:r>
          </a:p>
        </p:txBody>
      </p:sp>
      <p:pic>
        <p:nvPicPr>
          <p:cNvPr id="5" name="Picture 4">
            <a:extLst>
              <a:ext uri="{FF2B5EF4-FFF2-40B4-BE49-F238E27FC236}">
                <a16:creationId xmlns:a16="http://schemas.microsoft.com/office/drawing/2014/main" id="{F9539709-35EE-9142-B098-FCFDE9594A5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0524" y="1873405"/>
            <a:ext cx="3941103" cy="3657910"/>
          </a:xfrm>
          <a:prstGeom prst="rect">
            <a:avLst/>
          </a:prstGeom>
        </p:spPr>
      </p:pic>
      <p:pic>
        <p:nvPicPr>
          <p:cNvPr id="6" name="Picture 5">
            <a:extLst>
              <a:ext uri="{FF2B5EF4-FFF2-40B4-BE49-F238E27FC236}">
                <a16:creationId xmlns:a16="http://schemas.microsoft.com/office/drawing/2014/main" id="{A50F5835-4DBB-E348-A6EF-4D770AA06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03906" y="1265485"/>
            <a:ext cx="7047570" cy="4848557"/>
          </a:xfrm>
          <a:prstGeom prst="rect">
            <a:avLst/>
          </a:prstGeom>
        </p:spPr>
      </p:pic>
    </p:spTree>
    <p:extLst>
      <p:ext uri="{BB962C8B-B14F-4D97-AF65-F5344CB8AC3E}">
        <p14:creationId xmlns:p14="http://schemas.microsoft.com/office/powerpoint/2010/main" val="1456152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6C701E-42A7-6843-91E7-7AEC07E96978}"/>
              </a:ext>
            </a:extLst>
          </p:cNvPr>
          <p:cNvSpPr>
            <a:spLocks noGrp="1"/>
          </p:cNvSpPr>
          <p:nvPr>
            <p:ph idx="1"/>
          </p:nvPr>
        </p:nvSpPr>
        <p:spPr>
          <a:xfrm>
            <a:off x="838200" y="554386"/>
            <a:ext cx="10515600" cy="4351338"/>
          </a:xfrm>
        </p:spPr>
        <p:txBody>
          <a:bodyPr>
            <a:normAutofit/>
          </a:bodyPr>
          <a:lstStyle/>
          <a:p>
            <a:pPr marL="0" indent="0">
              <a:buNone/>
            </a:pPr>
            <a:r>
              <a:rPr lang="en-US" sz="3600" dirty="0"/>
              <a:t>Wood, paper and cardboard come from trees.</a:t>
            </a:r>
          </a:p>
        </p:txBody>
      </p:sp>
      <p:pic>
        <p:nvPicPr>
          <p:cNvPr id="5" name="Picture 4">
            <a:extLst>
              <a:ext uri="{FF2B5EF4-FFF2-40B4-BE49-F238E27FC236}">
                <a16:creationId xmlns:a16="http://schemas.microsoft.com/office/drawing/2014/main" id="{3B617368-4514-9F4D-9FA6-1EFAAAABFE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2663" y="2040673"/>
            <a:ext cx="4253465" cy="3386254"/>
          </a:xfrm>
          <a:prstGeom prst="rect">
            <a:avLst/>
          </a:prstGeom>
        </p:spPr>
      </p:pic>
      <p:pic>
        <p:nvPicPr>
          <p:cNvPr id="6" name="Picture 5">
            <a:extLst>
              <a:ext uri="{FF2B5EF4-FFF2-40B4-BE49-F238E27FC236}">
                <a16:creationId xmlns:a16="http://schemas.microsoft.com/office/drawing/2014/main" id="{BAFA83C1-3A35-3242-B3D9-C2BA355203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0870" y="1420722"/>
            <a:ext cx="7079672" cy="4664385"/>
          </a:xfrm>
          <a:prstGeom prst="rect">
            <a:avLst/>
          </a:prstGeom>
        </p:spPr>
      </p:pic>
    </p:spTree>
    <p:extLst>
      <p:ext uri="{BB962C8B-B14F-4D97-AF65-F5344CB8AC3E}">
        <p14:creationId xmlns:p14="http://schemas.microsoft.com/office/powerpoint/2010/main" val="2380891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FEC9FE-6F62-C043-92DF-F6084C292003}"/>
              </a:ext>
            </a:extLst>
          </p:cNvPr>
          <p:cNvSpPr>
            <a:spLocks noGrp="1"/>
          </p:cNvSpPr>
          <p:nvPr>
            <p:ph idx="1"/>
          </p:nvPr>
        </p:nvSpPr>
        <p:spPr>
          <a:xfrm>
            <a:off x="927410" y="442873"/>
            <a:ext cx="10515600" cy="4351338"/>
          </a:xfrm>
        </p:spPr>
        <p:txBody>
          <a:bodyPr>
            <a:normAutofit/>
          </a:bodyPr>
          <a:lstStyle/>
          <a:p>
            <a:pPr marL="0" indent="0">
              <a:buNone/>
            </a:pPr>
            <a:r>
              <a:rPr lang="en-US" sz="3600" dirty="0"/>
              <a:t>Plastics are made out of oil, which is drilled from deep underground.</a:t>
            </a:r>
          </a:p>
        </p:txBody>
      </p:sp>
      <p:pic>
        <p:nvPicPr>
          <p:cNvPr id="4" name="Picture 3">
            <a:extLst>
              <a:ext uri="{FF2B5EF4-FFF2-40B4-BE49-F238E27FC236}">
                <a16:creationId xmlns:a16="http://schemas.microsoft.com/office/drawing/2014/main" id="{CF33EA95-D05A-2741-876B-2C4B975E721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0154" y="2367969"/>
            <a:ext cx="4819650" cy="3308350"/>
          </a:xfrm>
          <a:prstGeom prst="rect">
            <a:avLst/>
          </a:prstGeom>
        </p:spPr>
      </p:pic>
      <p:pic>
        <p:nvPicPr>
          <p:cNvPr id="5" name="Picture 4">
            <a:extLst>
              <a:ext uri="{FF2B5EF4-FFF2-40B4-BE49-F238E27FC236}">
                <a16:creationId xmlns:a16="http://schemas.microsoft.com/office/drawing/2014/main" id="{D89CDDD7-4388-5E42-97EB-048DA51355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69804" y="1324981"/>
            <a:ext cx="6761278" cy="4589538"/>
          </a:xfrm>
          <a:prstGeom prst="rect">
            <a:avLst/>
          </a:prstGeom>
        </p:spPr>
      </p:pic>
    </p:spTree>
    <p:extLst>
      <p:ext uri="{BB962C8B-B14F-4D97-AF65-F5344CB8AC3E}">
        <p14:creationId xmlns:p14="http://schemas.microsoft.com/office/powerpoint/2010/main" val="8080056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7A46EE8-4481-1943-BAD6-4172D2429CA9}"/>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358632" y="1424882"/>
            <a:ext cx="6726994" cy="4467145"/>
          </a:xfrm>
        </p:spPr>
      </p:pic>
      <p:pic>
        <p:nvPicPr>
          <p:cNvPr id="13" name="Picture 12">
            <a:extLst>
              <a:ext uri="{FF2B5EF4-FFF2-40B4-BE49-F238E27FC236}">
                <a16:creationId xmlns:a16="http://schemas.microsoft.com/office/drawing/2014/main" id="{BCD18835-7E70-FB4B-8473-EA2FD29A3B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18992" y="3818975"/>
            <a:ext cx="3710609" cy="3052150"/>
          </a:xfrm>
          <a:prstGeom prst="rect">
            <a:avLst/>
          </a:prstGeom>
        </p:spPr>
      </p:pic>
      <p:sp>
        <p:nvSpPr>
          <p:cNvPr id="2" name="Title 1">
            <a:extLst>
              <a:ext uri="{FF2B5EF4-FFF2-40B4-BE49-F238E27FC236}">
                <a16:creationId xmlns:a16="http://schemas.microsoft.com/office/drawing/2014/main" id="{26D2D354-47CD-864E-80E0-08A08B3D94DA}"/>
              </a:ext>
            </a:extLst>
          </p:cNvPr>
          <p:cNvSpPr>
            <a:spLocks noGrp="1"/>
          </p:cNvSpPr>
          <p:nvPr>
            <p:ph type="title"/>
          </p:nvPr>
        </p:nvSpPr>
        <p:spPr>
          <a:xfrm>
            <a:off x="1070516" y="216609"/>
            <a:ext cx="9633927" cy="589032"/>
          </a:xfrm>
        </p:spPr>
        <p:txBody>
          <a:bodyPr>
            <a:normAutofit/>
          </a:bodyPr>
          <a:lstStyle/>
          <a:p>
            <a:r>
              <a:rPr lang="en-US" sz="3600" dirty="0">
                <a:latin typeface="+mn-lt"/>
              </a:rPr>
              <a:t>We use up a lot of fossil fuels for energy.</a:t>
            </a:r>
          </a:p>
        </p:txBody>
      </p:sp>
      <p:pic>
        <p:nvPicPr>
          <p:cNvPr id="7" name="Picture 6">
            <a:extLst>
              <a:ext uri="{FF2B5EF4-FFF2-40B4-BE49-F238E27FC236}">
                <a16:creationId xmlns:a16="http://schemas.microsoft.com/office/drawing/2014/main" id="{BAAC2577-7409-184A-8F6F-132FC93D94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47979" y="1089622"/>
            <a:ext cx="4585389" cy="3052150"/>
          </a:xfrm>
          <a:prstGeom prst="rect">
            <a:avLst/>
          </a:prstGeom>
        </p:spPr>
      </p:pic>
      <p:pic>
        <p:nvPicPr>
          <p:cNvPr id="11" name="Picture 10">
            <a:extLst>
              <a:ext uri="{FF2B5EF4-FFF2-40B4-BE49-F238E27FC236}">
                <a16:creationId xmlns:a16="http://schemas.microsoft.com/office/drawing/2014/main" id="{84B5026D-65A4-BD4F-AD4A-49140200388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50868" y="3955999"/>
            <a:ext cx="3382500" cy="2536875"/>
          </a:xfrm>
          <a:prstGeom prst="rect">
            <a:avLst/>
          </a:prstGeom>
        </p:spPr>
      </p:pic>
      <p:sp>
        <p:nvSpPr>
          <p:cNvPr id="14" name="TextBox 13">
            <a:extLst>
              <a:ext uri="{FF2B5EF4-FFF2-40B4-BE49-F238E27FC236}">
                <a16:creationId xmlns:a16="http://schemas.microsoft.com/office/drawing/2014/main" id="{39C55A61-55B6-6741-B11C-6DA8A8E9ACCC}"/>
              </a:ext>
            </a:extLst>
          </p:cNvPr>
          <p:cNvSpPr txBox="1"/>
          <p:nvPr/>
        </p:nvSpPr>
        <p:spPr>
          <a:xfrm>
            <a:off x="3276344" y="5661195"/>
            <a:ext cx="1242648" cy="230832"/>
          </a:xfrm>
          <a:prstGeom prst="rect">
            <a:avLst/>
          </a:prstGeom>
          <a:noFill/>
        </p:spPr>
        <p:txBody>
          <a:bodyPr wrap="none" rtlCol="0">
            <a:spAutoFit/>
          </a:bodyPr>
          <a:lstStyle/>
          <a:p>
            <a:r>
              <a:rPr lang="en-US" sz="900" b="1" dirty="0">
                <a:solidFill>
                  <a:schemeClr val="bg1"/>
                </a:solidFill>
                <a:latin typeface="Comic Sans MS" panose="030F0902030302020204" pitchFamily="66" charset="0"/>
              </a:rPr>
              <a:t>Photo: Steven Lilly</a:t>
            </a:r>
          </a:p>
        </p:txBody>
      </p:sp>
      <p:sp>
        <p:nvSpPr>
          <p:cNvPr id="15" name="TextBox 14">
            <a:extLst>
              <a:ext uri="{FF2B5EF4-FFF2-40B4-BE49-F238E27FC236}">
                <a16:creationId xmlns:a16="http://schemas.microsoft.com/office/drawing/2014/main" id="{8372FA3F-78E9-4340-A2A4-4E0844B69E86}"/>
              </a:ext>
            </a:extLst>
          </p:cNvPr>
          <p:cNvSpPr txBox="1"/>
          <p:nvPr/>
        </p:nvSpPr>
        <p:spPr>
          <a:xfrm>
            <a:off x="10494733" y="3725167"/>
            <a:ext cx="1351652" cy="230832"/>
          </a:xfrm>
          <a:prstGeom prst="rect">
            <a:avLst/>
          </a:prstGeom>
          <a:noFill/>
        </p:spPr>
        <p:txBody>
          <a:bodyPr wrap="none" rtlCol="0">
            <a:spAutoFit/>
          </a:bodyPr>
          <a:lstStyle/>
          <a:p>
            <a:r>
              <a:rPr lang="en-US" sz="900" b="1" dirty="0">
                <a:solidFill>
                  <a:schemeClr val="bg1"/>
                </a:solidFill>
                <a:latin typeface="Comic Sans MS" panose="030F0902030302020204" pitchFamily="66" charset="0"/>
              </a:rPr>
              <a:t>Photo: Peter Asquith</a:t>
            </a:r>
          </a:p>
        </p:txBody>
      </p:sp>
    </p:spTree>
    <p:extLst>
      <p:ext uri="{BB962C8B-B14F-4D97-AF65-F5344CB8AC3E}">
        <p14:creationId xmlns:p14="http://schemas.microsoft.com/office/powerpoint/2010/main" val="2255306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C7AEC27-8E50-104F-A116-4C74499A6DD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25218" y="596099"/>
            <a:ext cx="9912626" cy="6261901"/>
          </a:xfrm>
          <a:prstGeom prst="rect">
            <a:avLst/>
          </a:prstGeom>
        </p:spPr>
      </p:pic>
      <p:sp>
        <p:nvSpPr>
          <p:cNvPr id="2" name="Title 1">
            <a:extLst>
              <a:ext uri="{FF2B5EF4-FFF2-40B4-BE49-F238E27FC236}">
                <a16:creationId xmlns:a16="http://schemas.microsoft.com/office/drawing/2014/main" id="{376041BE-1AB3-F346-AB80-F73CECCFC839}"/>
              </a:ext>
            </a:extLst>
          </p:cNvPr>
          <p:cNvSpPr>
            <a:spLocks noGrp="1"/>
          </p:cNvSpPr>
          <p:nvPr>
            <p:ph type="title"/>
          </p:nvPr>
        </p:nvSpPr>
        <p:spPr>
          <a:xfrm>
            <a:off x="954156" y="199742"/>
            <a:ext cx="10906540" cy="1327975"/>
          </a:xfrm>
          <a:solidFill>
            <a:schemeClr val="bg1"/>
          </a:solidFill>
        </p:spPr>
        <p:txBody>
          <a:bodyPr>
            <a:normAutofit/>
          </a:bodyPr>
          <a:lstStyle/>
          <a:p>
            <a:r>
              <a:rPr lang="en-US" sz="3600" dirty="0">
                <a:latin typeface="+mn-lt"/>
              </a:rPr>
              <a:t>These fuels are used to make electricity for homes, schools and businesses.</a:t>
            </a:r>
          </a:p>
        </p:txBody>
      </p:sp>
    </p:spTree>
    <p:extLst>
      <p:ext uri="{BB962C8B-B14F-4D97-AF65-F5344CB8AC3E}">
        <p14:creationId xmlns:p14="http://schemas.microsoft.com/office/powerpoint/2010/main" val="772748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6C027F-AE32-3545-9FA1-741C2B88F73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74027" y="740418"/>
            <a:ext cx="8451396" cy="5620509"/>
          </a:xfrm>
          <a:prstGeom prst="rect">
            <a:avLst/>
          </a:prstGeom>
        </p:spPr>
      </p:pic>
      <p:sp>
        <p:nvSpPr>
          <p:cNvPr id="2" name="Title 1">
            <a:extLst>
              <a:ext uri="{FF2B5EF4-FFF2-40B4-BE49-F238E27FC236}">
                <a16:creationId xmlns:a16="http://schemas.microsoft.com/office/drawing/2014/main" id="{D7B880AE-A8AA-D14C-B431-DD7FD823542D}"/>
              </a:ext>
            </a:extLst>
          </p:cNvPr>
          <p:cNvSpPr>
            <a:spLocks noGrp="1"/>
          </p:cNvSpPr>
          <p:nvPr>
            <p:ph type="title"/>
          </p:nvPr>
        </p:nvSpPr>
        <p:spPr>
          <a:xfrm>
            <a:off x="366576" y="613317"/>
            <a:ext cx="2900729" cy="5504265"/>
          </a:xfrm>
          <a:solidFill>
            <a:schemeClr val="bg1"/>
          </a:solidFill>
        </p:spPr>
        <p:txBody>
          <a:bodyPr>
            <a:noAutofit/>
          </a:bodyPr>
          <a:lstStyle/>
          <a:p>
            <a:r>
              <a:rPr lang="en-US" sz="3600" dirty="0">
                <a:latin typeface="+mn-lt"/>
              </a:rPr>
              <a:t>Fossil fuels power most of the vehicles that we use for transport.</a:t>
            </a:r>
          </a:p>
        </p:txBody>
      </p:sp>
      <p:sp>
        <p:nvSpPr>
          <p:cNvPr id="6" name="TextBox 5">
            <a:extLst>
              <a:ext uri="{FF2B5EF4-FFF2-40B4-BE49-F238E27FC236}">
                <a16:creationId xmlns:a16="http://schemas.microsoft.com/office/drawing/2014/main" id="{17896E0D-FBCC-534E-B8DD-22868AA146FD}"/>
              </a:ext>
            </a:extLst>
          </p:cNvPr>
          <p:cNvSpPr txBox="1"/>
          <p:nvPr/>
        </p:nvSpPr>
        <p:spPr>
          <a:xfrm>
            <a:off x="10460024" y="6117582"/>
            <a:ext cx="1258678" cy="230832"/>
          </a:xfrm>
          <a:prstGeom prst="rect">
            <a:avLst/>
          </a:prstGeom>
          <a:noFill/>
        </p:spPr>
        <p:txBody>
          <a:bodyPr wrap="none" rtlCol="0">
            <a:spAutoFit/>
          </a:bodyPr>
          <a:lstStyle/>
          <a:p>
            <a:r>
              <a:rPr lang="en-US" sz="900" b="1" dirty="0">
                <a:solidFill>
                  <a:schemeClr val="bg1"/>
                </a:solidFill>
                <a:latin typeface="Comic Sans MS" panose="030F0902030302020204" pitchFamily="66" charset="0"/>
              </a:rPr>
              <a:t>Photo: John B Gem</a:t>
            </a:r>
          </a:p>
        </p:txBody>
      </p:sp>
    </p:spTree>
    <p:extLst>
      <p:ext uri="{BB962C8B-B14F-4D97-AF65-F5344CB8AC3E}">
        <p14:creationId xmlns:p14="http://schemas.microsoft.com/office/powerpoint/2010/main" val="42654977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10144</TotalTime>
  <Words>674</Words>
  <Application>Microsoft Office PowerPoint</Application>
  <PresentationFormat>Widescreen</PresentationFormat>
  <Paragraphs>46</Paragraphs>
  <Slides>31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Calibri Light</vt:lpstr>
      <vt:lpstr>Comic Sans MS</vt:lpstr>
      <vt:lpstr>-webkit-standard</vt:lpstr>
      <vt:lpstr>Office Theme</vt:lpstr>
      <vt:lpstr>PowerPoint Presentation</vt:lpstr>
      <vt:lpstr>PowerPoint Presentation</vt:lpstr>
      <vt:lpstr>Natural resources are running out and it’s important that we use less of them.</vt:lpstr>
      <vt:lpstr>PowerPoint Presentation</vt:lpstr>
      <vt:lpstr>PowerPoint Presentation</vt:lpstr>
      <vt:lpstr>PowerPoint Presentation</vt:lpstr>
      <vt:lpstr>We use up a lot of fossil fuels for energy.</vt:lpstr>
      <vt:lpstr>These fuels are used to make electricity for homes, schools and businesses.</vt:lpstr>
      <vt:lpstr>Fossil fuels power most of the vehicles that we use for transport.</vt:lpstr>
      <vt:lpstr>Burning fossil fuels produces harmful gases.</vt:lpstr>
      <vt:lpstr>These gases get trapped in the atmosphere and heat up the planet causing global warming.</vt:lpstr>
      <vt:lpstr>There is a clear relationship between carbon dioxide in the atmosphere and temperature increase.</vt:lpstr>
      <vt:lpstr>More and more places are at risk of fires and drought caused by extreme weather conditions. </vt:lpstr>
      <vt:lpstr>In other places, it can cause heavy rainfall and an increased risk of flooding.</vt:lpstr>
      <vt:lpstr>Warming temperatures mean ice caps are melting, causing sea levels to rise and putting animals at risk of losing their habitat. </vt:lpstr>
      <vt:lpstr>As places become uninhabitable, more and more people will be forced to flee their homes.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amy.johnston@ypte.org.uk</dc:creator>
  <cp:lastModifiedBy>Paul Barnett</cp:lastModifiedBy>
  <cp:revision>38</cp:revision>
  <dcterms:created xsi:type="dcterms:W3CDTF">2022-01-14T12:02:55Z</dcterms:created>
  <dcterms:modified xsi:type="dcterms:W3CDTF">2022-03-29T15:02:59Z</dcterms:modified>
</cp:coreProperties>
</file>