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9"/>
  </p:notesMasterIdLst>
  <p:sldIdLst>
    <p:sldId id="337" r:id="rId2"/>
    <p:sldId id="273" r:id="rId3"/>
    <p:sldId id="302" r:id="rId4"/>
    <p:sldId id="301" r:id="rId5"/>
    <p:sldId id="304" r:id="rId6"/>
    <p:sldId id="303" r:id="rId7"/>
    <p:sldId id="283" r:id="rId8"/>
    <p:sldId id="284" r:id="rId9"/>
    <p:sldId id="292" r:id="rId10"/>
    <p:sldId id="288" r:id="rId11"/>
    <p:sldId id="289" r:id="rId12"/>
    <p:sldId id="290" r:id="rId13"/>
    <p:sldId id="306" r:id="rId14"/>
    <p:sldId id="260" r:id="rId15"/>
    <p:sldId id="275" r:id="rId16"/>
    <p:sldId id="294" r:id="rId17"/>
    <p:sldId id="309" r:id="rId18"/>
    <p:sldId id="280" r:id="rId19"/>
    <p:sldId id="296" r:id="rId20"/>
    <p:sldId id="281" r:id="rId21"/>
    <p:sldId id="293" r:id="rId22"/>
    <p:sldId id="259" r:id="rId23"/>
    <p:sldId id="307" r:id="rId24"/>
    <p:sldId id="295" r:id="rId25"/>
    <p:sldId id="274" r:id="rId26"/>
    <p:sldId id="308" r:id="rId27"/>
    <p:sldId id="299"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191"/>
    <p:restoredTop sz="94745"/>
  </p:normalViewPr>
  <p:slideViewPr>
    <p:cSldViewPr snapToGrid="0" snapToObjects="1">
      <p:cViewPr varScale="1">
        <p:scale>
          <a:sx n="81" d="100"/>
          <a:sy n="81" d="100"/>
        </p:scale>
        <p:origin x="466"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0BA62C-A74C-264E-A00A-D4554F353400}" type="datetimeFigureOut">
              <a:rPr lang="en-US" smtClean="0"/>
              <a:t>3/29/2022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E5838C-3450-FD4E-A396-F46C922E5EC1}" type="slidenum">
              <a:rPr lang="en-US" smtClean="0"/>
              <a:t>‹#›</a:t>
            </a:fld>
            <a:endParaRPr lang="en-US"/>
          </a:p>
        </p:txBody>
      </p:sp>
    </p:spTree>
    <p:extLst>
      <p:ext uri="{BB962C8B-B14F-4D97-AF65-F5344CB8AC3E}">
        <p14:creationId xmlns:p14="http://schemas.microsoft.com/office/powerpoint/2010/main" val="11233590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p2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4" name="Google Shape;244;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595207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p2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0" name="Google Shape;250;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581585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p2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3" name="Google Shape;283;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994674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9" name="Google Shape;289;p3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a:p>
        </p:txBody>
      </p:sp>
      <p:sp>
        <p:nvSpPr>
          <p:cNvPr id="290" name="Google Shape;290;p3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a:p>
        </p:txBody>
      </p:sp>
    </p:spTree>
    <p:extLst>
      <p:ext uri="{BB962C8B-B14F-4D97-AF65-F5344CB8AC3E}">
        <p14:creationId xmlns:p14="http://schemas.microsoft.com/office/powerpoint/2010/main" val="31752135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p3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6" name="Google Shape;296;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012670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36F4C0-3040-2941-8CB3-F909A1980762}"/>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134B6E34-C559-EA40-8B64-C3C7DD9B00F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619ED4E6-C2FD-AE48-8D6F-29A175C953CB}"/>
              </a:ext>
            </a:extLst>
          </p:cNvPr>
          <p:cNvSpPr>
            <a:spLocks noGrp="1"/>
          </p:cNvSpPr>
          <p:nvPr>
            <p:ph type="dt" sz="half" idx="10"/>
          </p:nvPr>
        </p:nvSpPr>
        <p:spPr/>
        <p:txBody>
          <a:bodyPr/>
          <a:lstStyle/>
          <a:p>
            <a:fld id="{BBDB4ADA-6410-9B4D-B11C-E453DDC47ACA}" type="datetimeFigureOut">
              <a:rPr lang="en-US" smtClean="0"/>
              <a:t>3/29/2022</a:t>
            </a:fld>
            <a:endParaRPr lang="en-US"/>
          </a:p>
        </p:txBody>
      </p:sp>
      <p:sp>
        <p:nvSpPr>
          <p:cNvPr id="5" name="Footer Placeholder 4">
            <a:extLst>
              <a:ext uri="{FF2B5EF4-FFF2-40B4-BE49-F238E27FC236}">
                <a16:creationId xmlns:a16="http://schemas.microsoft.com/office/drawing/2014/main" id="{6077A819-7853-594F-B43A-3984D12E56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2C84D63-E064-F743-8A28-A6BAC91FFA62}"/>
              </a:ext>
            </a:extLst>
          </p:cNvPr>
          <p:cNvSpPr>
            <a:spLocks noGrp="1"/>
          </p:cNvSpPr>
          <p:nvPr>
            <p:ph type="sldNum" sz="quarter" idx="12"/>
          </p:nvPr>
        </p:nvSpPr>
        <p:spPr/>
        <p:txBody>
          <a:bodyPr/>
          <a:lstStyle/>
          <a:p>
            <a:fld id="{36326D87-FAE8-1E4C-89F4-4D4AA2CD26CF}" type="slidenum">
              <a:rPr lang="en-US" smtClean="0"/>
              <a:t>‹#›</a:t>
            </a:fld>
            <a:endParaRPr lang="en-US"/>
          </a:p>
        </p:txBody>
      </p:sp>
    </p:spTree>
    <p:extLst>
      <p:ext uri="{BB962C8B-B14F-4D97-AF65-F5344CB8AC3E}">
        <p14:creationId xmlns:p14="http://schemas.microsoft.com/office/powerpoint/2010/main" val="11066308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22E9B0-240E-8A45-A1CD-0238E94B5582}"/>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01B76E8E-E5F9-3E43-94CA-730D4B8F822F}"/>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CD7F7407-1C8F-F942-8FB7-5C200C310826}"/>
              </a:ext>
            </a:extLst>
          </p:cNvPr>
          <p:cNvSpPr>
            <a:spLocks noGrp="1"/>
          </p:cNvSpPr>
          <p:nvPr>
            <p:ph type="dt" sz="half" idx="10"/>
          </p:nvPr>
        </p:nvSpPr>
        <p:spPr/>
        <p:txBody>
          <a:bodyPr/>
          <a:lstStyle/>
          <a:p>
            <a:fld id="{BBDB4ADA-6410-9B4D-B11C-E453DDC47ACA}" type="datetimeFigureOut">
              <a:rPr lang="en-US" smtClean="0"/>
              <a:t>3/29/2022</a:t>
            </a:fld>
            <a:endParaRPr lang="en-US"/>
          </a:p>
        </p:txBody>
      </p:sp>
      <p:sp>
        <p:nvSpPr>
          <p:cNvPr id="5" name="Footer Placeholder 4">
            <a:extLst>
              <a:ext uri="{FF2B5EF4-FFF2-40B4-BE49-F238E27FC236}">
                <a16:creationId xmlns:a16="http://schemas.microsoft.com/office/drawing/2014/main" id="{27CBE7D0-17CB-BC41-BE6B-C8BCC6D82B6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566133B-B074-2942-9014-9801225BE7A4}"/>
              </a:ext>
            </a:extLst>
          </p:cNvPr>
          <p:cNvSpPr>
            <a:spLocks noGrp="1"/>
          </p:cNvSpPr>
          <p:nvPr>
            <p:ph type="sldNum" sz="quarter" idx="12"/>
          </p:nvPr>
        </p:nvSpPr>
        <p:spPr/>
        <p:txBody>
          <a:bodyPr/>
          <a:lstStyle/>
          <a:p>
            <a:fld id="{36326D87-FAE8-1E4C-89F4-4D4AA2CD26CF}" type="slidenum">
              <a:rPr lang="en-US" smtClean="0"/>
              <a:t>‹#›</a:t>
            </a:fld>
            <a:endParaRPr lang="en-US"/>
          </a:p>
        </p:txBody>
      </p:sp>
    </p:spTree>
    <p:extLst>
      <p:ext uri="{BB962C8B-B14F-4D97-AF65-F5344CB8AC3E}">
        <p14:creationId xmlns:p14="http://schemas.microsoft.com/office/powerpoint/2010/main" val="7853824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401B408-B8FF-5B47-B7E5-1AF55A07AEF1}"/>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EF2C8B21-96F4-5540-AACF-FDCF8CAAEAD1}"/>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45ED3BA-5A70-9A41-91DF-F2CE06D84864}"/>
              </a:ext>
            </a:extLst>
          </p:cNvPr>
          <p:cNvSpPr>
            <a:spLocks noGrp="1"/>
          </p:cNvSpPr>
          <p:nvPr>
            <p:ph type="dt" sz="half" idx="10"/>
          </p:nvPr>
        </p:nvSpPr>
        <p:spPr/>
        <p:txBody>
          <a:bodyPr/>
          <a:lstStyle/>
          <a:p>
            <a:fld id="{BBDB4ADA-6410-9B4D-B11C-E453DDC47ACA}" type="datetimeFigureOut">
              <a:rPr lang="en-US" smtClean="0"/>
              <a:t>3/29/2022</a:t>
            </a:fld>
            <a:endParaRPr lang="en-US"/>
          </a:p>
        </p:txBody>
      </p:sp>
      <p:sp>
        <p:nvSpPr>
          <p:cNvPr id="5" name="Footer Placeholder 4">
            <a:extLst>
              <a:ext uri="{FF2B5EF4-FFF2-40B4-BE49-F238E27FC236}">
                <a16:creationId xmlns:a16="http://schemas.microsoft.com/office/drawing/2014/main" id="{3A3DAB71-A9DD-584A-9474-8EB06FB4E6A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7FCF8DD-4C19-554C-B3EC-E00DC586FCDA}"/>
              </a:ext>
            </a:extLst>
          </p:cNvPr>
          <p:cNvSpPr>
            <a:spLocks noGrp="1"/>
          </p:cNvSpPr>
          <p:nvPr>
            <p:ph type="sldNum" sz="quarter" idx="12"/>
          </p:nvPr>
        </p:nvSpPr>
        <p:spPr/>
        <p:txBody>
          <a:bodyPr/>
          <a:lstStyle/>
          <a:p>
            <a:fld id="{36326D87-FAE8-1E4C-89F4-4D4AA2CD26CF}" type="slidenum">
              <a:rPr lang="en-US" smtClean="0"/>
              <a:t>‹#›</a:t>
            </a:fld>
            <a:endParaRPr lang="en-US"/>
          </a:p>
        </p:txBody>
      </p:sp>
    </p:spTree>
    <p:extLst>
      <p:ext uri="{BB962C8B-B14F-4D97-AF65-F5344CB8AC3E}">
        <p14:creationId xmlns:p14="http://schemas.microsoft.com/office/powerpoint/2010/main" val="5154061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11C3A4-F20F-6B4D-BDB1-CA203C38EEC4}"/>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4BA7BA6-8E5C-BC43-904C-E42FAFA32FA1}"/>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AABD443-9C95-5F4B-AC64-3F97688F70C9}"/>
              </a:ext>
            </a:extLst>
          </p:cNvPr>
          <p:cNvSpPr>
            <a:spLocks noGrp="1"/>
          </p:cNvSpPr>
          <p:nvPr>
            <p:ph type="dt" sz="half" idx="10"/>
          </p:nvPr>
        </p:nvSpPr>
        <p:spPr/>
        <p:txBody>
          <a:bodyPr/>
          <a:lstStyle/>
          <a:p>
            <a:fld id="{BBDB4ADA-6410-9B4D-B11C-E453DDC47ACA}" type="datetimeFigureOut">
              <a:rPr lang="en-US" smtClean="0"/>
              <a:t>3/29/2022</a:t>
            </a:fld>
            <a:endParaRPr lang="en-US"/>
          </a:p>
        </p:txBody>
      </p:sp>
      <p:sp>
        <p:nvSpPr>
          <p:cNvPr id="5" name="Footer Placeholder 4">
            <a:extLst>
              <a:ext uri="{FF2B5EF4-FFF2-40B4-BE49-F238E27FC236}">
                <a16:creationId xmlns:a16="http://schemas.microsoft.com/office/drawing/2014/main" id="{5CBF9003-B5DC-804A-9F38-71956BC2D0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13DA649-908B-F64C-A75F-BABC3527DF06}"/>
              </a:ext>
            </a:extLst>
          </p:cNvPr>
          <p:cNvSpPr>
            <a:spLocks noGrp="1"/>
          </p:cNvSpPr>
          <p:nvPr>
            <p:ph type="sldNum" sz="quarter" idx="12"/>
          </p:nvPr>
        </p:nvSpPr>
        <p:spPr/>
        <p:txBody>
          <a:bodyPr/>
          <a:lstStyle/>
          <a:p>
            <a:fld id="{36326D87-FAE8-1E4C-89F4-4D4AA2CD26CF}" type="slidenum">
              <a:rPr lang="en-US" smtClean="0"/>
              <a:t>‹#›</a:t>
            </a:fld>
            <a:endParaRPr lang="en-US"/>
          </a:p>
        </p:txBody>
      </p:sp>
    </p:spTree>
    <p:extLst>
      <p:ext uri="{BB962C8B-B14F-4D97-AF65-F5344CB8AC3E}">
        <p14:creationId xmlns:p14="http://schemas.microsoft.com/office/powerpoint/2010/main" val="39628505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08A3D0-CFF9-6E4E-862A-A64F045A0370}"/>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8FD9A52C-B168-2341-953B-27D86F106C4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8C360E19-FE9D-F745-AD4C-5D9DFE3BF5C9}"/>
              </a:ext>
            </a:extLst>
          </p:cNvPr>
          <p:cNvSpPr>
            <a:spLocks noGrp="1"/>
          </p:cNvSpPr>
          <p:nvPr>
            <p:ph type="dt" sz="half" idx="10"/>
          </p:nvPr>
        </p:nvSpPr>
        <p:spPr/>
        <p:txBody>
          <a:bodyPr/>
          <a:lstStyle/>
          <a:p>
            <a:fld id="{BBDB4ADA-6410-9B4D-B11C-E453DDC47ACA}" type="datetimeFigureOut">
              <a:rPr lang="en-US" smtClean="0"/>
              <a:t>3/29/2022</a:t>
            </a:fld>
            <a:endParaRPr lang="en-US"/>
          </a:p>
        </p:txBody>
      </p:sp>
      <p:sp>
        <p:nvSpPr>
          <p:cNvPr id="5" name="Footer Placeholder 4">
            <a:extLst>
              <a:ext uri="{FF2B5EF4-FFF2-40B4-BE49-F238E27FC236}">
                <a16:creationId xmlns:a16="http://schemas.microsoft.com/office/drawing/2014/main" id="{8399516B-EDF4-404C-BD71-E1A12AA0E96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FAE69FC-1C55-1F43-A061-DA09C23EB885}"/>
              </a:ext>
            </a:extLst>
          </p:cNvPr>
          <p:cNvSpPr>
            <a:spLocks noGrp="1"/>
          </p:cNvSpPr>
          <p:nvPr>
            <p:ph type="sldNum" sz="quarter" idx="12"/>
          </p:nvPr>
        </p:nvSpPr>
        <p:spPr/>
        <p:txBody>
          <a:bodyPr/>
          <a:lstStyle/>
          <a:p>
            <a:fld id="{36326D87-FAE8-1E4C-89F4-4D4AA2CD26CF}" type="slidenum">
              <a:rPr lang="en-US" smtClean="0"/>
              <a:t>‹#›</a:t>
            </a:fld>
            <a:endParaRPr lang="en-US"/>
          </a:p>
        </p:txBody>
      </p:sp>
    </p:spTree>
    <p:extLst>
      <p:ext uri="{BB962C8B-B14F-4D97-AF65-F5344CB8AC3E}">
        <p14:creationId xmlns:p14="http://schemas.microsoft.com/office/powerpoint/2010/main" val="34338461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9CB951-AE2B-544A-8E69-037BC3ECC422}"/>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49C9543-4B07-E540-9C45-BC578A8543A5}"/>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B686285C-1400-594D-B648-11562EF938BA}"/>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4DE10771-74EC-D74E-9255-8EBB972809BF}"/>
              </a:ext>
            </a:extLst>
          </p:cNvPr>
          <p:cNvSpPr>
            <a:spLocks noGrp="1"/>
          </p:cNvSpPr>
          <p:nvPr>
            <p:ph type="dt" sz="half" idx="10"/>
          </p:nvPr>
        </p:nvSpPr>
        <p:spPr/>
        <p:txBody>
          <a:bodyPr/>
          <a:lstStyle/>
          <a:p>
            <a:fld id="{BBDB4ADA-6410-9B4D-B11C-E453DDC47ACA}" type="datetimeFigureOut">
              <a:rPr lang="en-US" smtClean="0"/>
              <a:t>3/29/2022</a:t>
            </a:fld>
            <a:endParaRPr lang="en-US"/>
          </a:p>
        </p:txBody>
      </p:sp>
      <p:sp>
        <p:nvSpPr>
          <p:cNvPr id="6" name="Footer Placeholder 5">
            <a:extLst>
              <a:ext uri="{FF2B5EF4-FFF2-40B4-BE49-F238E27FC236}">
                <a16:creationId xmlns:a16="http://schemas.microsoft.com/office/drawing/2014/main" id="{220747C3-42F5-B749-B64B-9B9524213AD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A01696F-D58E-A341-97FD-4D7FFF0F2518}"/>
              </a:ext>
            </a:extLst>
          </p:cNvPr>
          <p:cNvSpPr>
            <a:spLocks noGrp="1"/>
          </p:cNvSpPr>
          <p:nvPr>
            <p:ph type="sldNum" sz="quarter" idx="12"/>
          </p:nvPr>
        </p:nvSpPr>
        <p:spPr/>
        <p:txBody>
          <a:bodyPr/>
          <a:lstStyle/>
          <a:p>
            <a:fld id="{36326D87-FAE8-1E4C-89F4-4D4AA2CD26CF}" type="slidenum">
              <a:rPr lang="en-US" smtClean="0"/>
              <a:t>‹#›</a:t>
            </a:fld>
            <a:endParaRPr lang="en-US"/>
          </a:p>
        </p:txBody>
      </p:sp>
    </p:spTree>
    <p:extLst>
      <p:ext uri="{BB962C8B-B14F-4D97-AF65-F5344CB8AC3E}">
        <p14:creationId xmlns:p14="http://schemas.microsoft.com/office/powerpoint/2010/main" val="27821178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3F9C09-A680-B24A-B435-D4B6617CEEAC}"/>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0332BD28-5A8B-3340-86F5-FF8C8D94BF5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11BF9BA9-E07B-974B-B423-CCD0BAA8D159}"/>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C6E7C9F1-60F2-2E4F-B69F-73B25556137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B436AD84-BA34-8645-9347-6FAB06DEDA31}"/>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4330CAC3-D727-794C-9028-C78DB39C04A8}"/>
              </a:ext>
            </a:extLst>
          </p:cNvPr>
          <p:cNvSpPr>
            <a:spLocks noGrp="1"/>
          </p:cNvSpPr>
          <p:nvPr>
            <p:ph type="dt" sz="half" idx="10"/>
          </p:nvPr>
        </p:nvSpPr>
        <p:spPr/>
        <p:txBody>
          <a:bodyPr/>
          <a:lstStyle/>
          <a:p>
            <a:fld id="{BBDB4ADA-6410-9B4D-B11C-E453DDC47ACA}" type="datetimeFigureOut">
              <a:rPr lang="en-US" smtClean="0"/>
              <a:t>3/29/2022</a:t>
            </a:fld>
            <a:endParaRPr lang="en-US"/>
          </a:p>
        </p:txBody>
      </p:sp>
      <p:sp>
        <p:nvSpPr>
          <p:cNvPr id="8" name="Footer Placeholder 7">
            <a:extLst>
              <a:ext uri="{FF2B5EF4-FFF2-40B4-BE49-F238E27FC236}">
                <a16:creationId xmlns:a16="http://schemas.microsoft.com/office/drawing/2014/main" id="{B33B6DC8-B687-2C40-BEDA-D4ADE3F4602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9344D2F-4AD6-8949-AEBC-9C752C2DAFAD}"/>
              </a:ext>
            </a:extLst>
          </p:cNvPr>
          <p:cNvSpPr>
            <a:spLocks noGrp="1"/>
          </p:cNvSpPr>
          <p:nvPr>
            <p:ph type="sldNum" sz="quarter" idx="12"/>
          </p:nvPr>
        </p:nvSpPr>
        <p:spPr/>
        <p:txBody>
          <a:bodyPr/>
          <a:lstStyle/>
          <a:p>
            <a:fld id="{36326D87-FAE8-1E4C-89F4-4D4AA2CD26CF}" type="slidenum">
              <a:rPr lang="en-US" smtClean="0"/>
              <a:t>‹#›</a:t>
            </a:fld>
            <a:endParaRPr lang="en-US"/>
          </a:p>
        </p:txBody>
      </p:sp>
    </p:spTree>
    <p:extLst>
      <p:ext uri="{BB962C8B-B14F-4D97-AF65-F5344CB8AC3E}">
        <p14:creationId xmlns:p14="http://schemas.microsoft.com/office/powerpoint/2010/main" val="6678328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7DEF1F-0265-E744-A367-878DCB11102F}"/>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9A50B651-1186-A644-ADF4-0433818578D1}"/>
              </a:ext>
            </a:extLst>
          </p:cNvPr>
          <p:cNvSpPr>
            <a:spLocks noGrp="1"/>
          </p:cNvSpPr>
          <p:nvPr>
            <p:ph type="dt" sz="half" idx="10"/>
          </p:nvPr>
        </p:nvSpPr>
        <p:spPr/>
        <p:txBody>
          <a:bodyPr/>
          <a:lstStyle/>
          <a:p>
            <a:fld id="{BBDB4ADA-6410-9B4D-B11C-E453DDC47ACA}" type="datetimeFigureOut">
              <a:rPr lang="en-US" smtClean="0"/>
              <a:t>3/29/2022</a:t>
            </a:fld>
            <a:endParaRPr lang="en-US"/>
          </a:p>
        </p:txBody>
      </p:sp>
      <p:sp>
        <p:nvSpPr>
          <p:cNvPr id="4" name="Footer Placeholder 3">
            <a:extLst>
              <a:ext uri="{FF2B5EF4-FFF2-40B4-BE49-F238E27FC236}">
                <a16:creationId xmlns:a16="http://schemas.microsoft.com/office/drawing/2014/main" id="{247AF28D-06F8-2E43-8E96-50036239F32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4AD0675-120F-CD42-A46B-332A4B668DB4}"/>
              </a:ext>
            </a:extLst>
          </p:cNvPr>
          <p:cNvSpPr>
            <a:spLocks noGrp="1"/>
          </p:cNvSpPr>
          <p:nvPr>
            <p:ph type="sldNum" sz="quarter" idx="12"/>
          </p:nvPr>
        </p:nvSpPr>
        <p:spPr/>
        <p:txBody>
          <a:bodyPr/>
          <a:lstStyle/>
          <a:p>
            <a:fld id="{36326D87-FAE8-1E4C-89F4-4D4AA2CD26CF}" type="slidenum">
              <a:rPr lang="en-US" smtClean="0"/>
              <a:t>‹#›</a:t>
            </a:fld>
            <a:endParaRPr lang="en-US"/>
          </a:p>
        </p:txBody>
      </p:sp>
    </p:spTree>
    <p:extLst>
      <p:ext uri="{BB962C8B-B14F-4D97-AF65-F5344CB8AC3E}">
        <p14:creationId xmlns:p14="http://schemas.microsoft.com/office/powerpoint/2010/main" val="17676078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8F00A5F-8E09-1844-BE9A-694FE4D285CD}"/>
              </a:ext>
            </a:extLst>
          </p:cNvPr>
          <p:cNvSpPr>
            <a:spLocks noGrp="1"/>
          </p:cNvSpPr>
          <p:nvPr>
            <p:ph type="dt" sz="half" idx="10"/>
          </p:nvPr>
        </p:nvSpPr>
        <p:spPr/>
        <p:txBody>
          <a:bodyPr/>
          <a:lstStyle/>
          <a:p>
            <a:fld id="{BBDB4ADA-6410-9B4D-B11C-E453DDC47ACA}" type="datetimeFigureOut">
              <a:rPr lang="en-US" smtClean="0"/>
              <a:t>3/29/2022</a:t>
            </a:fld>
            <a:endParaRPr lang="en-US"/>
          </a:p>
        </p:txBody>
      </p:sp>
      <p:sp>
        <p:nvSpPr>
          <p:cNvPr id="3" name="Footer Placeholder 2">
            <a:extLst>
              <a:ext uri="{FF2B5EF4-FFF2-40B4-BE49-F238E27FC236}">
                <a16:creationId xmlns:a16="http://schemas.microsoft.com/office/drawing/2014/main" id="{6DFA031F-A120-CD45-A36F-9D77867B37D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AE43141-0EBD-EE45-B55A-9CEDC5892632}"/>
              </a:ext>
            </a:extLst>
          </p:cNvPr>
          <p:cNvSpPr>
            <a:spLocks noGrp="1"/>
          </p:cNvSpPr>
          <p:nvPr>
            <p:ph type="sldNum" sz="quarter" idx="12"/>
          </p:nvPr>
        </p:nvSpPr>
        <p:spPr/>
        <p:txBody>
          <a:bodyPr/>
          <a:lstStyle/>
          <a:p>
            <a:fld id="{36326D87-FAE8-1E4C-89F4-4D4AA2CD26CF}" type="slidenum">
              <a:rPr lang="en-US" smtClean="0"/>
              <a:t>‹#›</a:t>
            </a:fld>
            <a:endParaRPr lang="en-US"/>
          </a:p>
        </p:txBody>
      </p:sp>
    </p:spTree>
    <p:extLst>
      <p:ext uri="{BB962C8B-B14F-4D97-AF65-F5344CB8AC3E}">
        <p14:creationId xmlns:p14="http://schemas.microsoft.com/office/powerpoint/2010/main" val="37202008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7B9A41-3076-2140-A307-E3019CDD41D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5C98DCB7-5DF7-744C-AD40-6D170F07A85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591C3A0-B690-8C4A-AE73-57AAD2B1E2B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B70E8BB1-27B4-684F-9B79-EA66D15251E8}"/>
              </a:ext>
            </a:extLst>
          </p:cNvPr>
          <p:cNvSpPr>
            <a:spLocks noGrp="1"/>
          </p:cNvSpPr>
          <p:nvPr>
            <p:ph type="dt" sz="half" idx="10"/>
          </p:nvPr>
        </p:nvSpPr>
        <p:spPr/>
        <p:txBody>
          <a:bodyPr/>
          <a:lstStyle/>
          <a:p>
            <a:fld id="{BBDB4ADA-6410-9B4D-B11C-E453DDC47ACA}" type="datetimeFigureOut">
              <a:rPr lang="en-US" smtClean="0"/>
              <a:t>3/29/2022</a:t>
            </a:fld>
            <a:endParaRPr lang="en-US"/>
          </a:p>
        </p:txBody>
      </p:sp>
      <p:sp>
        <p:nvSpPr>
          <p:cNvPr id="6" name="Footer Placeholder 5">
            <a:extLst>
              <a:ext uri="{FF2B5EF4-FFF2-40B4-BE49-F238E27FC236}">
                <a16:creationId xmlns:a16="http://schemas.microsoft.com/office/drawing/2014/main" id="{8D82888A-2B15-1C46-9493-6D9AE078535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12F435C-B849-E745-838F-15949046C890}"/>
              </a:ext>
            </a:extLst>
          </p:cNvPr>
          <p:cNvSpPr>
            <a:spLocks noGrp="1"/>
          </p:cNvSpPr>
          <p:nvPr>
            <p:ph type="sldNum" sz="quarter" idx="12"/>
          </p:nvPr>
        </p:nvSpPr>
        <p:spPr/>
        <p:txBody>
          <a:bodyPr/>
          <a:lstStyle/>
          <a:p>
            <a:fld id="{36326D87-FAE8-1E4C-89F4-4D4AA2CD26CF}" type="slidenum">
              <a:rPr lang="en-US" smtClean="0"/>
              <a:t>‹#›</a:t>
            </a:fld>
            <a:endParaRPr lang="en-US"/>
          </a:p>
        </p:txBody>
      </p:sp>
    </p:spTree>
    <p:extLst>
      <p:ext uri="{BB962C8B-B14F-4D97-AF65-F5344CB8AC3E}">
        <p14:creationId xmlns:p14="http://schemas.microsoft.com/office/powerpoint/2010/main" val="40673474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AFC20E-657E-9A47-8CD5-7FD3B7BD03F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AF937CF3-1ACF-5240-9159-7EBE46F51E4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E25C4D6-8B3E-CF43-8F8D-FF54AF89A19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203037C0-E820-144B-8905-71CDBFE3783E}"/>
              </a:ext>
            </a:extLst>
          </p:cNvPr>
          <p:cNvSpPr>
            <a:spLocks noGrp="1"/>
          </p:cNvSpPr>
          <p:nvPr>
            <p:ph type="dt" sz="half" idx="10"/>
          </p:nvPr>
        </p:nvSpPr>
        <p:spPr/>
        <p:txBody>
          <a:bodyPr/>
          <a:lstStyle/>
          <a:p>
            <a:fld id="{BBDB4ADA-6410-9B4D-B11C-E453DDC47ACA}" type="datetimeFigureOut">
              <a:rPr lang="en-US" smtClean="0"/>
              <a:t>3/29/2022</a:t>
            </a:fld>
            <a:endParaRPr lang="en-US"/>
          </a:p>
        </p:txBody>
      </p:sp>
      <p:sp>
        <p:nvSpPr>
          <p:cNvPr id="6" name="Footer Placeholder 5">
            <a:extLst>
              <a:ext uri="{FF2B5EF4-FFF2-40B4-BE49-F238E27FC236}">
                <a16:creationId xmlns:a16="http://schemas.microsoft.com/office/drawing/2014/main" id="{7C93459D-47E2-E84C-A5B2-6E24E9B336A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3CB37F0-A05D-0E43-96B2-C79C87977BE0}"/>
              </a:ext>
            </a:extLst>
          </p:cNvPr>
          <p:cNvSpPr>
            <a:spLocks noGrp="1"/>
          </p:cNvSpPr>
          <p:nvPr>
            <p:ph type="sldNum" sz="quarter" idx="12"/>
          </p:nvPr>
        </p:nvSpPr>
        <p:spPr/>
        <p:txBody>
          <a:bodyPr/>
          <a:lstStyle/>
          <a:p>
            <a:fld id="{36326D87-FAE8-1E4C-89F4-4D4AA2CD26CF}" type="slidenum">
              <a:rPr lang="en-US" smtClean="0"/>
              <a:t>‹#›</a:t>
            </a:fld>
            <a:endParaRPr lang="en-US"/>
          </a:p>
        </p:txBody>
      </p:sp>
    </p:spTree>
    <p:extLst>
      <p:ext uri="{BB962C8B-B14F-4D97-AF65-F5344CB8AC3E}">
        <p14:creationId xmlns:p14="http://schemas.microsoft.com/office/powerpoint/2010/main" val="23577329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0D5F552-0FB7-5A4B-AF1C-CC165481965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A1E23179-309E-3B41-9601-8E75F4E73F3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C98BDFC-8333-BD40-B57B-48F9AB703E3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DB4ADA-6410-9B4D-B11C-E453DDC47ACA}" type="datetimeFigureOut">
              <a:rPr lang="en-US" smtClean="0"/>
              <a:t>3/29/2022</a:t>
            </a:fld>
            <a:endParaRPr lang="en-US"/>
          </a:p>
        </p:txBody>
      </p:sp>
      <p:sp>
        <p:nvSpPr>
          <p:cNvPr id="5" name="Footer Placeholder 4">
            <a:extLst>
              <a:ext uri="{FF2B5EF4-FFF2-40B4-BE49-F238E27FC236}">
                <a16:creationId xmlns:a16="http://schemas.microsoft.com/office/drawing/2014/main" id="{F0D0F7A8-8A38-5D40-93AA-90C3105DF89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15674C5-6A5D-CD4A-A609-8B448AD8652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6326D87-FAE8-1E4C-89F4-4D4AA2CD26CF}" type="slidenum">
              <a:rPr lang="en-US" smtClean="0"/>
              <a:t>‹#›</a:t>
            </a:fld>
            <a:endParaRPr lang="en-US"/>
          </a:p>
        </p:txBody>
      </p:sp>
    </p:spTree>
    <p:extLst>
      <p:ext uri="{BB962C8B-B14F-4D97-AF65-F5344CB8AC3E}">
        <p14:creationId xmlns:p14="http://schemas.microsoft.com/office/powerpoint/2010/main" val="5479592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surreyep.org.uk/free-lesson-plans/" TargetMode="Externa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hyperlink" Target="http://www.ypte.org.uk/" TargetMode="External"/><Relationship Id="rId4" Type="http://schemas.openxmlformats.org/officeDocument/2006/relationships/hyperlink" Target="http://www.surreyep.org.uk/"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4.tiff"/><Relationship Id="rId2" Type="http://schemas.openxmlformats.org/officeDocument/2006/relationships/image" Target="../media/image23.tif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image" Target="../media/image25.tif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7.tif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8.tif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0.tiff"/><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2.tiff"/><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image" Target="../media/image33.tif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5.tiff"/><Relationship Id="rId2" Type="http://schemas.openxmlformats.org/officeDocument/2006/relationships/image" Target="../media/image34.tiff"/><Relationship Id="rId1" Type="http://schemas.openxmlformats.org/officeDocument/2006/relationships/slideLayout" Target="../slideLayouts/slideLayout2.xml"/><Relationship Id="rId4" Type="http://schemas.openxmlformats.org/officeDocument/2006/relationships/image" Target="../media/image36.tiff"/></Relationships>
</file>

<file path=ppt/slides/_rels/slide22.xml.rels><?xml version="1.0" encoding="UTF-8" standalone="yes"?>
<Relationships xmlns="http://schemas.openxmlformats.org/package/2006/relationships"><Relationship Id="rId3" Type="http://schemas.openxmlformats.org/officeDocument/2006/relationships/image" Target="../media/image38.tiff"/><Relationship Id="rId2" Type="http://schemas.openxmlformats.org/officeDocument/2006/relationships/image" Target="../media/image37.tif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1.tif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2.tif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3.tif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image" Target="../media/image5.tiff"/><Relationship Id="rId1" Type="http://schemas.openxmlformats.org/officeDocument/2006/relationships/slideLayout" Target="../slideLayouts/slideLayout2.xml"/><Relationship Id="rId5" Type="http://schemas.openxmlformats.org/officeDocument/2006/relationships/image" Target="../media/image8.tiff"/><Relationship Id="rId4" Type="http://schemas.openxmlformats.org/officeDocument/2006/relationships/image" Target="../media/image7.tiff"/></Relationships>
</file>

<file path=ppt/slides/_rels/slide4.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tif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3ED674C-E06B-2F48-8B2E-E80B7CB8D226}"/>
              </a:ext>
            </a:extLst>
          </p:cNvPr>
          <p:cNvSpPr/>
          <p:nvPr/>
        </p:nvSpPr>
        <p:spPr>
          <a:xfrm>
            <a:off x="4065668" y="313565"/>
            <a:ext cx="4060663" cy="769441"/>
          </a:xfrm>
          <a:prstGeom prst="rect">
            <a:avLst/>
          </a:prstGeom>
        </p:spPr>
        <p:txBody>
          <a:bodyPr wrap="none">
            <a:spAutoFit/>
          </a:bodyPr>
          <a:lstStyle/>
          <a:p>
            <a:r>
              <a:rPr lang="en-GB" b="0" i="0" u="none" strike="noStrike" dirty="0">
                <a:solidFill>
                  <a:srgbClr val="000000"/>
                </a:solidFill>
                <a:effectLst/>
                <a:latin typeface="-webkit-standard"/>
              </a:rPr>
              <a:t> </a:t>
            </a:r>
            <a:r>
              <a:rPr lang="en-GB" sz="4400" dirty="0"/>
              <a:t>Note to teachers</a:t>
            </a:r>
            <a:endParaRPr lang="en-US" sz="4400" dirty="0"/>
          </a:p>
        </p:txBody>
      </p:sp>
      <p:pic>
        <p:nvPicPr>
          <p:cNvPr id="1026" name="Picture 2" descr="/var/folders/bk/q0hwmfyd39706yg9l41cp_7c0000gn/T/com.microsoft.Powerpoint/WebArchiveCopyPasteTempFiles/saMskkk5GPIAAAAASUVORK5CYII=">
            <a:extLst>
              <a:ext uri="{FF2B5EF4-FFF2-40B4-BE49-F238E27FC236}">
                <a16:creationId xmlns:a16="http://schemas.microsoft.com/office/drawing/2014/main" id="{B58EC862-ED05-FC40-8146-7E697FEAF1DB}"/>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0314878" y="5615354"/>
            <a:ext cx="1569880" cy="94192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2DFDB00A-917F-3A42-93C6-AE06AB4FB684}"/>
              </a:ext>
            </a:extLst>
          </p:cNvPr>
          <p:cNvSpPr txBox="1"/>
          <p:nvPr/>
        </p:nvSpPr>
        <p:spPr>
          <a:xfrm>
            <a:off x="1357590" y="1344949"/>
            <a:ext cx="10155760" cy="4247317"/>
          </a:xfrm>
          <a:prstGeom prst="rect">
            <a:avLst/>
          </a:prstGeom>
          <a:noFill/>
        </p:spPr>
        <p:txBody>
          <a:bodyPr wrap="square" rtlCol="0">
            <a:spAutoFit/>
          </a:bodyPr>
          <a:lstStyle/>
          <a:p>
            <a:pPr fontAlgn="base"/>
            <a:r>
              <a:rPr lang="en-US" dirty="0"/>
              <a:t>Thank you for downloading this presentation from the Surrey Environment Partnership, produced in collaboration with the Young People’s Trust for the Environment. This presentation should be used in conjunction with the teachers’ guide which is included in the file with this one (downloaded from the </a:t>
            </a:r>
            <a:r>
              <a:rPr lang="en-US" dirty="0">
                <a:hlinkClick r:id="rId3"/>
              </a:rPr>
              <a:t>SEP website</a:t>
            </a:r>
            <a:r>
              <a:rPr lang="en-US" dirty="0"/>
              <a:t>. You are welcome to modify it by adding your own slides or deleting ones you don’t need.​</a:t>
            </a:r>
          </a:p>
          <a:p>
            <a:pPr fontAlgn="base"/>
            <a:r>
              <a:rPr lang="en-US" dirty="0"/>
              <a:t>​</a:t>
            </a:r>
            <a:br>
              <a:rPr lang="en-US" dirty="0"/>
            </a:br>
            <a:r>
              <a:rPr lang="en-US" dirty="0"/>
              <a:t>Please do not remove the photo credits from any of the photos you use, and we would be very grateful if you could leave any logos and web addresses on the relevant pages.  ​</a:t>
            </a:r>
          </a:p>
          <a:p>
            <a:pPr fontAlgn="base"/>
            <a:br>
              <a:rPr lang="en-US" dirty="0"/>
            </a:br>
            <a:r>
              <a:rPr lang="en-US" dirty="0"/>
              <a:t>​We want to encourage more and more young people to learn about the impact of waste and recycling on the planet. You can find lots of information on how to reduce waste and recycle more on our website: </a:t>
            </a:r>
            <a:r>
              <a:rPr lang="en-GB" u="sng" dirty="0">
                <a:hlinkClick r:id="rId4"/>
              </a:rPr>
              <a:t>www.surreyep.org.uk</a:t>
            </a:r>
            <a:r>
              <a:rPr lang="en-GB" dirty="0"/>
              <a:t>  </a:t>
            </a:r>
            <a:r>
              <a:rPr lang="en-US" dirty="0"/>
              <a:t>You can also find information on taking care of our world by visiting the ‘Explore’ section of YPTE’s website: </a:t>
            </a:r>
            <a:r>
              <a:rPr lang="en-GB" u="sng" dirty="0">
                <a:hlinkClick r:id="rId5"/>
              </a:rPr>
              <a:t>www.ypte.org.uk</a:t>
            </a:r>
            <a:r>
              <a:rPr lang="en-GB" dirty="0"/>
              <a:t>​</a:t>
            </a:r>
            <a:br>
              <a:rPr lang="en-US" dirty="0"/>
            </a:br>
            <a:endParaRPr lang="en-US" dirty="0"/>
          </a:p>
          <a:p>
            <a:r>
              <a:rPr lang="en-US" dirty="0"/>
              <a:t>Contact us at: </a:t>
            </a:r>
            <a:r>
              <a:rPr lang="en-GB" dirty="0" err="1"/>
              <a:t>comms@surreyep.org.uk</a:t>
            </a:r>
            <a:endParaRPr lang="en-GB" dirty="0"/>
          </a:p>
          <a:p>
            <a:endParaRPr lang="en-US" dirty="0"/>
          </a:p>
        </p:txBody>
      </p:sp>
      <p:pic>
        <p:nvPicPr>
          <p:cNvPr id="7" name="Picture 6">
            <a:extLst>
              <a:ext uri="{FF2B5EF4-FFF2-40B4-BE49-F238E27FC236}">
                <a16:creationId xmlns:a16="http://schemas.microsoft.com/office/drawing/2014/main" id="{D3955146-098E-A240-A113-FEEDE3C84BE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07242" y="5376499"/>
            <a:ext cx="5286846" cy="1355601"/>
          </a:xfrm>
          <a:prstGeom prst="rect">
            <a:avLst/>
          </a:prstGeom>
        </p:spPr>
      </p:pic>
    </p:spTree>
    <p:extLst>
      <p:ext uri="{BB962C8B-B14F-4D97-AF65-F5344CB8AC3E}">
        <p14:creationId xmlns:p14="http://schemas.microsoft.com/office/powerpoint/2010/main" val="14034890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29"/>
          <p:cNvSpPr txBox="1">
            <a:spLocks noGrp="1"/>
          </p:cNvSpPr>
          <p:nvPr>
            <p:ph type="title"/>
          </p:nvPr>
        </p:nvSpPr>
        <p:spPr>
          <a:xfrm>
            <a:off x="1690256" y="70337"/>
            <a:ext cx="8844741" cy="1146534"/>
          </a:xfrm>
          <a:prstGeom prst="rect">
            <a:avLst/>
          </a:prstGeom>
          <a:noFill/>
          <a:ln>
            <a:noFill/>
          </a:ln>
        </p:spPr>
        <p:txBody>
          <a:bodyPr spcFirstLastPara="1" vert="horz" wrap="square" lIns="91425" tIns="45700" rIns="91425" bIns="45700" rtlCol="0" anchor="ctr" anchorCtr="0">
            <a:noAutofit/>
          </a:bodyPr>
          <a:lstStyle/>
          <a:p>
            <a:pPr algn="ctr">
              <a:spcBef>
                <a:spcPts val="0"/>
              </a:spcBef>
              <a:buClr>
                <a:schemeClr val="dk1"/>
              </a:buClr>
              <a:buSzPts val="4000"/>
            </a:pPr>
            <a:r>
              <a:rPr lang="en-GB" sz="4000" dirty="0">
                <a:latin typeface="Calibri"/>
                <a:ea typeface="Calibri"/>
                <a:cs typeface="Calibri"/>
                <a:sym typeface="Calibri"/>
              </a:rPr>
              <a:t>Another big problem is that fossil fuels release carbon dioxide when they burn.</a:t>
            </a:r>
            <a:endParaRPr dirty="0"/>
          </a:p>
        </p:txBody>
      </p:sp>
      <p:pic>
        <p:nvPicPr>
          <p:cNvPr id="6" name="Google Shape;247;p24">
            <a:extLst>
              <a:ext uri="{FF2B5EF4-FFF2-40B4-BE49-F238E27FC236}">
                <a16:creationId xmlns:a16="http://schemas.microsoft.com/office/drawing/2014/main" id="{11BEAA25-D237-D34B-9691-09F67CE583FD}"/>
              </a:ext>
            </a:extLst>
          </p:cNvPr>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527885" y="1379913"/>
            <a:ext cx="9140114" cy="5114672"/>
          </a:xfrm>
          <a:prstGeom prst="rect">
            <a:avLst/>
          </a:prstGeom>
          <a:noFill/>
          <a:ln>
            <a:noFill/>
          </a:ln>
        </p:spPr>
      </p:pic>
    </p:spTree>
    <p:extLst>
      <p:ext uri="{BB962C8B-B14F-4D97-AF65-F5344CB8AC3E}">
        <p14:creationId xmlns:p14="http://schemas.microsoft.com/office/powerpoint/2010/main" val="13644130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p30"/>
          <p:cNvSpPr txBox="1">
            <a:spLocks noGrp="1"/>
          </p:cNvSpPr>
          <p:nvPr>
            <p:ph type="title"/>
          </p:nvPr>
        </p:nvSpPr>
        <p:spPr>
          <a:xfrm>
            <a:off x="7153273" y="633984"/>
            <a:ext cx="3429000" cy="5624914"/>
          </a:xfrm>
          <a:prstGeom prst="rect">
            <a:avLst/>
          </a:prstGeom>
          <a:noFill/>
          <a:ln>
            <a:noFill/>
          </a:ln>
        </p:spPr>
        <p:txBody>
          <a:bodyPr spcFirstLastPara="1" vert="horz" wrap="square" lIns="91425" tIns="45700" rIns="91425" bIns="45700" rtlCol="0" anchor="ctr" anchorCtr="0">
            <a:normAutofit/>
          </a:bodyPr>
          <a:lstStyle/>
          <a:p>
            <a:pPr algn="ctr">
              <a:spcBef>
                <a:spcPts val="0"/>
              </a:spcBef>
              <a:buClr>
                <a:schemeClr val="dk1"/>
              </a:buClr>
              <a:buSzPts val="3600"/>
            </a:pPr>
            <a:r>
              <a:rPr lang="en-GB" sz="3600" dirty="0">
                <a:latin typeface="Calibri"/>
                <a:ea typeface="Calibri"/>
                <a:cs typeface="Calibri"/>
                <a:sym typeface="Calibri"/>
              </a:rPr>
              <a:t>Carbon dioxide is a greenhouse gas </a:t>
            </a:r>
            <a:br>
              <a:rPr lang="en-GB" sz="3600" dirty="0">
                <a:latin typeface="Calibri"/>
                <a:ea typeface="Calibri"/>
                <a:cs typeface="Calibri"/>
                <a:sym typeface="Calibri"/>
              </a:rPr>
            </a:br>
            <a:br>
              <a:rPr lang="en-GB" sz="3600" dirty="0">
                <a:latin typeface="Calibri"/>
                <a:ea typeface="Calibri"/>
                <a:cs typeface="Calibri"/>
                <a:sym typeface="Calibri"/>
              </a:rPr>
            </a:br>
            <a:r>
              <a:rPr lang="en-GB" sz="3600" dirty="0">
                <a:latin typeface="Calibri"/>
                <a:ea typeface="Calibri"/>
                <a:cs typeface="Calibri"/>
                <a:sym typeface="Calibri"/>
              </a:rPr>
              <a:t>It forms a layer in the atmosphere that reflects heat back to Earth. </a:t>
            </a:r>
            <a:endParaRPr dirty="0"/>
          </a:p>
        </p:txBody>
      </p:sp>
      <p:pic>
        <p:nvPicPr>
          <p:cNvPr id="4" name="Picture 3">
            <a:extLst>
              <a:ext uri="{FF2B5EF4-FFF2-40B4-BE49-F238E27FC236}">
                <a16:creationId xmlns:a16="http://schemas.microsoft.com/office/drawing/2014/main" id="{1EC5D005-7874-BC4C-91F1-8D1AAAE9D30A}"/>
              </a:ext>
            </a:extLst>
          </p:cNvPr>
          <p:cNvPicPr>
            <a:picLocks noChangeAspect="1"/>
          </p:cNvPicPr>
          <p:nvPr/>
        </p:nvPicPr>
        <p:blipFill>
          <a:blip r:embed="rId3"/>
          <a:stretch>
            <a:fillRect/>
          </a:stretch>
        </p:blipFill>
        <p:spPr>
          <a:xfrm>
            <a:off x="288398" y="164372"/>
            <a:ext cx="6734194" cy="6693627"/>
          </a:xfrm>
          <a:prstGeom prst="rect">
            <a:avLst/>
          </a:prstGeom>
        </p:spPr>
      </p:pic>
    </p:spTree>
    <p:extLst>
      <p:ext uri="{BB962C8B-B14F-4D97-AF65-F5344CB8AC3E}">
        <p14:creationId xmlns:p14="http://schemas.microsoft.com/office/powerpoint/2010/main" val="21503541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p31"/>
          <p:cNvSpPr txBox="1">
            <a:spLocks noGrp="1"/>
          </p:cNvSpPr>
          <p:nvPr>
            <p:ph type="title"/>
          </p:nvPr>
        </p:nvSpPr>
        <p:spPr>
          <a:xfrm>
            <a:off x="1964574" y="116379"/>
            <a:ext cx="8229600" cy="1284634"/>
          </a:xfrm>
          <a:prstGeom prst="rect">
            <a:avLst/>
          </a:prstGeom>
          <a:noFill/>
          <a:ln>
            <a:noFill/>
          </a:ln>
        </p:spPr>
        <p:txBody>
          <a:bodyPr spcFirstLastPara="1" vert="horz" wrap="square" lIns="91425" tIns="45700" rIns="91425" bIns="45700" rtlCol="0" anchor="ctr" anchorCtr="0">
            <a:normAutofit/>
          </a:bodyPr>
          <a:lstStyle/>
          <a:p>
            <a:pPr algn="ctr">
              <a:spcBef>
                <a:spcPts val="0"/>
              </a:spcBef>
              <a:buClr>
                <a:schemeClr val="dk1"/>
              </a:buClr>
              <a:buSzPts val="3959"/>
            </a:pPr>
            <a:r>
              <a:rPr lang="en-GB" sz="3600" dirty="0">
                <a:latin typeface="+mn-lt"/>
              </a:rPr>
              <a:t>…..this causes the Earth to warm up</a:t>
            </a:r>
            <a:br>
              <a:rPr lang="en-GB" sz="3600" dirty="0">
                <a:latin typeface="+mn-lt"/>
              </a:rPr>
            </a:br>
            <a:r>
              <a:rPr lang="en-GB" sz="3600" dirty="0">
                <a:latin typeface="+mn-lt"/>
              </a:rPr>
              <a:t> – a bit like tomatoes in a greenhouse</a:t>
            </a:r>
            <a:endParaRPr sz="3600" dirty="0">
              <a:latin typeface="+mn-lt"/>
            </a:endParaRPr>
          </a:p>
        </p:txBody>
      </p:sp>
      <p:pic>
        <p:nvPicPr>
          <p:cNvPr id="299" name="Google Shape;299;p31"/>
          <p:cNvPicPr preferRelativeResize="0">
            <a:picLocks noGrp="1"/>
          </p:cNvPicPr>
          <p:nvPr>
            <p:ph type="body" idx="1"/>
          </p:nvPr>
        </p:nvPicPr>
        <p:blipFill rotWithShape="1">
          <a:blip r:embed="rId3" cstate="screen">
            <a:alphaModFix/>
            <a:extLst>
              <a:ext uri="{28A0092B-C50C-407E-A947-70E740481C1C}">
                <a14:useLocalDpi xmlns:a14="http://schemas.microsoft.com/office/drawing/2010/main"/>
              </a:ext>
            </a:extLst>
          </a:blip>
          <a:srcRect b="13477"/>
          <a:stretch/>
        </p:blipFill>
        <p:spPr>
          <a:xfrm>
            <a:off x="1597758" y="1401013"/>
            <a:ext cx="8996484" cy="5053500"/>
          </a:xfrm>
          <a:prstGeom prst="rect">
            <a:avLst/>
          </a:prstGeom>
          <a:noFill/>
          <a:ln>
            <a:noFill/>
          </a:ln>
        </p:spPr>
      </p:pic>
    </p:spTree>
    <p:extLst>
      <p:ext uri="{BB962C8B-B14F-4D97-AF65-F5344CB8AC3E}">
        <p14:creationId xmlns:p14="http://schemas.microsoft.com/office/powerpoint/2010/main" val="12127234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7FE9700-1C8F-CB40-B518-FC1CF2A976D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948647" y="863889"/>
            <a:ext cx="10294706" cy="5771374"/>
          </a:xfrm>
          <a:prstGeom prst="rect">
            <a:avLst/>
          </a:prstGeom>
        </p:spPr>
      </p:pic>
      <p:sp>
        <p:nvSpPr>
          <p:cNvPr id="2" name="Title 1">
            <a:extLst>
              <a:ext uri="{FF2B5EF4-FFF2-40B4-BE49-F238E27FC236}">
                <a16:creationId xmlns:a16="http://schemas.microsoft.com/office/drawing/2014/main" id="{7ACC8478-4687-EC44-896E-C781D867BF89}"/>
              </a:ext>
            </a:extLst>
          </p:cNvPr>
          <p:cNvSpPr>
            <a:spLocks noGrp="1"/>
          </p:cNvSpPr>
          <p:nvPr>
            <p:ph type="title"/>
          </p:nvPr>
        </p:nvSpPr>
        <p:spPr>
          <a:xfrm>
            <a:off x="374073" y="365125"/>
            <a:ext cx="11402291" cy="1325563"/>
          </a:xfrm>
          <a:solidFill>
            <a:schemeClr val="bg1"/>
          </a:solidFill>
        </p:spPr>
        <p:txBody>
          <a:bodyPr>
            <a:normAutofit/>
          </a:bodyPr>
          <a:lstStyle/>
          <a:p>
            <a:r>
              <a:rPr lang="en-US" sz="3600" dirty="0">
                <a:latin typeface="+mn-lt"/>
              </a:rPr>
              <a:t>Many resources are used to create products that are destined to be thrown away. </a:t>
            </a:r>
          </a:p>
        </p:txBody>
      </p:sp>
    </p:spTree>
    <p:extLst>
      <p:ext uri="{BB962C8B-B14F-4D97-AF65-F5344CB8AC3E}">
        <p14:creationId xmlns:p14="http://schemas.microsoft.com/office/powerpoint/2010/main" val="26296477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E3A4203-FF90-CD47-A33D-97ED26190D6F}"/>
              </a:ext>
            </a:extLst>
          </p:cNvPr>
          <p:cNvSpPr>
            <a:spLocks noGrp="1"/>
          </p:cNvSpPr>
          <p:nvPr>
            <p:ph idx="1"/>
          </p:nvPr>
        </p:nvSpPr>
        <p:spPr>
          <a:xfrm>
            <a:off x="736270" y="1199408"/>
            <a:ext cx="8360229" cy="4977555"/>
          </a:xfrm>
        </p:spPr>
        <p:txBody>
          <a:bodyPr/>
          <a:lstStyle/>
          <a:p>
            <a:pPr marL="457200" lvl="1" indent="0">
              <a:buNone/>
            </a:pPr>
            <a:r>
              <a:rPr lang="en-GB" sz="3600" dirty="0"/>
              <a:t>Surrey residents produce over </a:t>
            </a:r>
            <a:r>
              <a:rPr lang="en-GB" sz="3600" b="1" dirty="0"/>
              <a:t>500,000 tonnes</a:t>
            </a:r>
            <a:r>
              <a:rPr lang="en-GB" sz="3600" dirty="0"/>
              <a:t> of waste a year. This is equivalent to the weight of </a:t>
            </a:r>
            <a:r>
              <a:rPr lang="en-GB" sz="3600" b="1" dirty="0"/>
              <a:t>50</a:t>
            </a:r>
            <a:r>
              <a:rPr lang="en-GB" sz="3600" dirty="0"/>
              <a:t> Eiffel Towers.</a:t>
            </a:r>
          </a:p>
          <a:p>
            <a:endParaRPr lang="en-US" dirty="0"/>
          </a:p>
        </p:txBody>
      </p:sp>
      <p:pic>
        <p:nvPicPr>
          <p:cNvPr id="4" name="Picture 3">
            <a:extLst>
              <a:ext uri="{FF2B5EF4-FFF2-40B4-BE49-F238E27FC236}">
                <a16:creationId xmlns:a16="http://schemas.microsoft.com/office/drawing/2014/main" id="{6E4F0134-E068-4B41-9617-2BC93B20FB5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31024" y="2873829"/>
            <a:ext cx="2309733" cy="3772563"/>
          </a:xfrm>
          <a:prstGeom prst="rect">
            <a:avLst/>
          </a:prstGeom>
        </p:spPr>
      </p:pic>
      <p:pic>
        <p:nvPicPr>
          <p:cNvPr id="5" name="Picture 4">
            <a:extLst>
              <a:ext uri="{FF2B5EF4-FFF2-40B4-BE49-F238E27FC236}">
                <a16:creationId xmlns:a16="http://schemas.microsoft.com/office/drawing/2014/main" id="{3FA13AB4-520C-8343-9D44-AA44F2FC303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65578" y="71075"/>
            <a:ext cx="3599793" cy="6858000"/>
          </a:xfrm>
          <a:prstGeom prst="rect">
            <a:avLst/>
          </a:prstGeom>
        </p:spPr>
      </p:pic>
    </p:spTree>
    <p:extLst>
      <p:ext uri="{BB962C8B-B14F-4D97-AF65-F5344CB8AC3E}">
        <p14:creationId xmlns:p14="http://schemas.microsoft.com/office/powerpoint/2010/main" val="39339698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209A5BB-7796-1C40-8D4D-341D44C7916D}"/>
              </a:ext>
            </a:extLst>
          </p:cNvPr>
          <p:cNvSpPr>
            <a:spLocks noGrp="1"/>
          </p:cNvSpPr>
          <p:nvPr>
            <p:ph idx="1"/>
          </p:nvPr>
        </p:nvSpPr>
        <p:spPr>
          <a:xfrm>
            <a:off x="838200" y="760021"/>
            <a:ext cx="10515600" cy="5416942"/>
          </a:xfrm>
        </p:spPr>
        <p:txBody>
          <a:bodyPr/>
          <a:lstStyle/>
          <a:p>
            <a:pPr marL="0" indent="0">
              <a:buNone/>
            </a:pPr>
            <a:r>
              <a:rPr lang="en-GB" sz="3600" dirty="0"/>
              <a:t>Disposing of waste costs councils money that could be spent on things like care for older people instead.</a:t>
            </a:r>
          </a:p>
          <a:p>
            <a:endParaRPr lang="en-US" dirty="0"/>
          </a:p>
        </p:txBody>
      </p:sp>
      <p:pic>
        <p:nvPicPr>
          <p:cNvPr id="4" name="Picture 3">
            <a:extLst>
              <a:ext uri="{FF2B5EF4-FFF2-40B4-BE49-F238E27FC236}">
                <a16:creationId xmlns:a16="http://schemas.microsoft.com/office/drawing/2014/main" id="{911994AB-E813-0444-B305-2A2C9B6B85B6}"/>
              </a:ext>
            </a:extLst>
          </p:cNvPr>
          <p:cNvPicPr>
            <a:picLocks noChangeAspect="1"/>
          </p:cNvPicPr>
          <p:nvPr/>
        </p:nvPicPr>
        <p:blipFill>
          <a:blip r:embed="rId2"/>
          <a:stretch>
            <a:fillRect/>
          </a:stretch>
        </p:blipFill>
        <p:spPr>
          <a:xfrm>
            <a:off x="5669695" y="1862633"/>
            <a:ext cx="4780754" cy="4688308"/>
          </a:xfrm>
          <a:prstGeom prst="rect">
            <a:avLst/>
          </a:prstGeom>
        </p:spPr>
      </p:pic>
      <p:pic>
        <p:nvPicPr>
          <p:cNvPr id="2" name="Picture 1">
            <a:extLst>
              <a:ext uri="{FF2B5EF4-FFF2-40B4-BE49-F238E27FC236}">
                <a16:creationId xmlns:a16="http://schemas.microsoft.com/office/drawing/2014/main" id="{6E34B10A-3AC6-064E-B76B-0089928CE81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55864" y="2192015"/>
            <a:ext cx="3437250" cy="4029544"/>
          </a:xfrm>
          <a:prstGeom prst="rect">
            <a:avLst/>
          </a:prstGeom>
        </p:spPr>
      </p:pic>
    </p:spTree>
    <p:extLst>
      <p:ext uri="{BB962C8B-B14F-4D97-AF65-F5344CB8AC3E}">
        <p14:creationId xmlns:p14="http://schemas.microsoft.com/office/powerpoint/2010/main" val="7766372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338B426-BFFB-024B-96D2-7AA87E27FC65}"/>
              </a:ext>
            </a:extLst>
          </p:cNvPr>
          <p:cNvSpPr>
            <a:spLocks noGrp="1"/>
          </p:cNvSpPr>
          <p:nvPr>
            <p:ph idx="1"/>
          </p:nvPr>
        </p:nvSpPr>
        <p:spPr>
          <a:xfrm>
            <a:off x="609599" y="679939"/>
            <a:ext cx="10937631" cy="1735016"/>
          </a:xfrm>
        </p:spPr>
        <p:txBody>
          <a:bodyPr/>
          <a:lstStyle/>
          <a:p>
            <a:pPr marL="0" indent="0">
              <a:buNone/>
            </a:pPr>
            <a:r>
              <a:rPr lang="en-GB" sz="3600" dirty="0"/>
              <a:t>Prevent food waste by planning meals ahead of time. </a:t>
            </a:r>
            <a:endParaRPr lang="en-US" dirty="0"/>
          </a:p>
        </p:txBody>
      </p:sp>
      <p:pic>
        <p:nvPicPr>
          <p:cNvPr id="4" name="Picture 3">
            <a:extLst>
              <a:ext uri="{FF2B5EF4-FFF2-40B4-BE49-F238E27FC236}">
                <a16:creationId xmlns:a16="http://schemas.microsoft.com/office/drawing/2014/main" id="{9745B702-FCD7-1446-890B-105D984F938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332892" y="1708102"/>
            <a:ext cx="7347194" cy="4995196"/>
          </a:xfrm>
          <a:prstGeom prst="rect">
            <a:avLst/>
          </a:prstGeom>
        </p:spPr>
      </p:pic>
    </p:spTree>
    <p:extLst>
      <p:ext uri="{BB962C8B-B14F-4D97-AF65-F5344CB8AC3E}">
        <p14:creationId xmlns:p14="http://schemas.microsoft.com/office/powerpoint/2010/main" val="3890769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277E19-340B-CF43-BB61-53CDF5BBB96E}"/>
              </a:ext>
            </a:extLst>
          </p:cNvPr>
          <p:cNvSpPr>
            <a:spLocks noGrp="1"/>
          </p:cNvSpPr>
          <p:nvPr>
            <p:ph type="title"/>
          </p:nvPr>
        </p:nvSpPr>
        <p:spPr>
          <a:xfrm>
            <a:off x="832338" y="365125"/>
            <a:ext cx="3845170" cy="6023952"/>
          </a:xfrm>
        </p:spPr>
        <p:txBody>
          <a:bodyPr>
            <a:normAutofit/>
          </a:bodyPr>
          <a:lstStyle/>
          <a:p>
            <a:r>
              <a:rPr lang="en-GB" sz="3600" dirty="0">
                <a:latin typeface="+mn-lt"/>
              </a:rPr>
              <a:t>Make sure all unwanted food scraps go in a food waste caddy bin. </a:t>
            </a:r>
            <a:br>
              <a:rPr lang="en-GB" dirty="0"/>
            </a:br>
            <a:endParaRPr lang="en-US" dirty="0"/>
          </a:p>
        </p:txBody>
      </p:sp>
      <p:pic>
        <p:nvPicPr>
          <p:cNvPr id="4" name="Picture 3">
            <a:extLst>
              <a:ext uri="{FF2B5EF4-FFF2-40B4-BE49-F238E27FC236}">
                <a16:creationId xmlns:a16="http://schemas.microsoft.com/office/drawing/2014/main" id="{4FF76022-861C-3F45-89E1-B00187F92E21}"/>
              </a:ext>
            </a:extLst>
          </p:cNvPr>
          <p:cNvPicPr>
            <a:picLocks noChangeAspect="1"/>
          </p:cNvPicPr>
          <p:nvPr/>
        </p:nvPicPr>
        <p:blipFill>
          <a:blip r:embed="rId2"/>
          <a:stretch>
            <a:fillRect/>
          </a:stretch>
        </p:blipFill>
        <p:spPr>
          <a:xfrm>
            <a:off x="4847915" y="701919"/>
            <a:ext cx="6886041" cy="5454161"/>
          </a:xfrm>
          <a:prstGeom prst="rect">
            <a:avLst/>
          </a:prstGeom>
        </p:spPr>
      </p:pic>
    </p:spTree>
    <p:extLst>
      <p:ext uri="{BB962C8B-B14F-4D97-AF65-F5344CB8AC3E}">
        <p14:creationId xmlns:p14="http://schemas.microsoft.com/office/powerpoint/2010/main" val="10763967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8523556-A931-1A47-B148-5495F8172B16}"/>
              </a:ext>
            </a:extLst>
          </p:cNvPr>
          <p:cNvSpPr>
            <a:spLocks noGrp="1"/>
          </p:cNvSpPr>
          <p:nvPr>
            <p:ph idx="1"/>
          </p:nvPr>
        </p:nvSpPr>
        <p:spPr>
          <a:xfrm>
            <a:off x="1049482" y="521839"/>
            <a:ext cx="10093036" cy="1018031"/>
          </a:xfrm>
        </p:spPr>
        <p:txBody>
          <a:bodyPr>
            <a:normAutofit/>
          </a:bodyPr>
          <a:lstStyle/>
          <a:p>
            <a:pPr marL="0" indent="0" algn="ctr">
              <a:buNone/>
            </a:pPr>
            <a:r>
              <a:rPr lang="en-GB" sz="3600" dirty="0"/>
              <a:t>THINK:  How many new things do you need?</a:t>
            </a:r>
          </a:p>
          <a:p>
            <a:pPr marL="0" indent="0">
              <a:buNone/>
            </a:pPr>
            <a:endParaRPr lang="en-US" dirty="0"/>
          </a:p>
        </p:txBody>
      </p:sp>
      <p:pic>
        <p:nvPicPr>
          <p:cNvPr id="5" name="Content Placeholder 4">
            <a:extLst>
              <a:ext uri="{FF2B5EF4-FFF2-40B4-BE49-F238E27FC236}">
                <a16:creationId xmlns:a16="http://schemas.microsoft.com/office/drawing/2014/main" id="{C4A75913-EE1E-A24F-9130-9EF9855636F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6903" y="1882395"/>
            <a:ext cx="5920113" cy="3944750"/>
          </a:xfrm>
          <a:prstGeom prst="rect">
            <a:avLst/>
          </a:prstGeom>
        </p:spPr>
      </p:pic>
      <p:pic>
        <p:nvPicPr>
          <p:cNvPr id="6" name="Picture 5">
            <a:extLst>
              <a:ext uri="{FF2B5EF4-FFF2-40B4-BE49-F238E27FC236}">
                <a16:creationId xmlns:a16="http://schemas.microsoft.com/office/drawing/2014/main" id="{09290FA5-6A22-A344-B122-014090516DC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97436" y="1882395"/>
            <a:ext cx="4687661" cy="3944750"/>
          </a:xfrm>
          <a:prstGeom prst="rect">
            <a:avLst/>
          </a:prstGeom>
        </p:spPr>
      </p:pic>
    </p:spTree>
    <p:extLst>
      <p:ext uri="{BB962C8B-B14F-4D97-AF65-F5344CB8AC3E}">
        <p14:creationId xmlns:p14="http://schemas.microsoft.com/office/powerpoint/2010/main" val="2302595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119572D-8193-354F-A51A-FFB5B25EF14C}"/>
              </a:ext>
            </a:extLst>
          </p:cNvPr>
          <p:cNvSpPr>
            <a:spLocks noGrp="1"/>
          </p:cNvSpPr>
          <p:nvPr>
            <p:ph idx="1"/>
          </p:nvPr>
        </p:nvSpPr>
        <p:spPr>
          <a:xfrm>
            <a:off x="385764" y="642938"/>
            <a:ext cx="7566746" cy="1330115"/>
          </a:xfrm>
        </p:spPr>
        <p:txBody>
          <a:bodyPr>
            <a:normAutofit/>
          </a:bodyPr>
          <a:lstStyle/>
          <a:p>
            <a:pPr marL="457200" lvl="1" indent="0">
              <a:buNone/>
            </a:pPr>
            <a:r>
              <a:rPr lang="en-GB" sz="3600" dirty="0"/>
              <a:t>Learn to repair broken items and torn clothes.</a:t>
            </a:r>
          </a:p>
          <a:p>
            <a:endParaRPr lang="en-US" dirty="0"/>
          </a:p>
        </p:txBody>
      </p:sp>
      <p:pic>
        <p:nvPicPr>
          <p:cNvPr id="6" name="Picture 5">
            <a:extLst>
              <a:ext uri="{FF2B5EF4-FFF2-40B4-BE49-F238E27FC236}">
                <a16:creationId xmlns:a16="http://schemas.microsoft.com/office/drawing/2014/main" id="{70957A1C-4D1C-7E41-8216-3E5F3F276D7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70547" y="1973053"/>
            <a:ext cx="6642324" cy="4426671"/>
          </a:xfrm>
          <a:prstGeom prst="rect">
            <a:avLst/>
          </a:prstGeom>
        </p:spPr>
      </p:pic>
      <p:pic>
        <p:nvPicPr>
          <p:cNvPr id="7" name="Picture 6">
            <a:extLst>
              <a:ext uri="{FF2B5EF4-FFF2-40B4-BE49-F238E27FC236}">
                <a16:creationId xmlns:a16="http://schemas.microsoft.com/office/drawing/2014/main" id="{3752DA01-B209-3E41-9AD2-D8898A7E6426}"/>
              </a:ext>
            </a:extLst>
          </p:cNvPr>
          <p:cNvPicPr>
            <a:picLocks noChangeAspect="1"/>
          </p:cNvPicPr>
          <p:nvPr/>
        </p:nvPicPr>
        <p:blipFill>
          <a:blip r:embed="rId3"/>
          <a:stretch>
            <a:fillRect/>
          </a:stretch>
        </p:blipFill>
        <p:spPr>
          <a:xfrm>
            <a:off x="7797653" y="409638"/>
            <a:ext cx="3623799" cy="5990086"/>
          </a:xfrm>
          <a:prstGeom prst="rect">
            <a:avLst/>
          </a:prstGeom>
        </p:spPr>
      </p:pic>
    </p:spTree>
    <p:extLst>
      <p:ext uri="{BB962C8B-B14F-4D97-AF65-F5344CB8AC3E}">
        <p14:creationId xmlns:p14="http://schemas.microsoft.com/office/powerpoint/2010/main" val="20754143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8BC105F-2608-0948-B425-16E0E68841A6}"/>
              </a:ext>
            </a:extLst>
          </p:cNvPr>
          <p:cNvPicPr>
            <a:picLocks noChangeAspect="1"/>
          </p:cNvPicPr>
          <p:nvPr/>
        </p:nvPicPr>
        <p:blipFill>
          <a:blip r:embed="rId2"/>
          <a:stretch>
            <a:fillRect/>
          </a:stretch>
        </p:blipFill>
        <p:spPr>
          <a:xfrm>
            <a:off x="3714750" y="1047750"/>
            <a:ext cx="4762500" cy="4762500"/>
          </a:xfrm>
          <a:prstGeom prst="rect">
            <a:avLst/>
          </a:prstGeom>
        </p:spPr>
      </p:pic>
      <p:pic>
        <p:nvPicPr>
          <p:cNvPr id="2050" name="Picture 2">
            <a:extLst>
              <a:ext uri="{FF2B5EF4-FFF2-40B4-BE49-F238E27FC236}">
                <a16:creationId xmlns:a16="http://schemas.microsoft.com/office/drawing/2014/main" id="{D6F855BE-451F-F045-97F4-FB8CCB99D3A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p:blipFill>
        <p:spPr bwMode="auto">
          <a:xfrm>
            <a:off x="9856520" y="385537"/>
            <a:ext cx="1520922" cy="10738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40CA72C1-A89B-C640-B553-E80B73BF5794}"/>
              </a:ext>
            </a:extLst>
          </p:cNvPr>
          <p:cNvSpPr txBox="1"/>
          <p:nvPr/>
        </p:nvSpPr>
        <p:spPr>
          <a:xfrm>
            <a:off x="3431648" y="4956075"/>
            <a:ext cx="5328703" cy="584775"/>
          </a:xfrm>
          <a:prstGeom prst="rect">
            <a:avLst/>
          </a:prstGeom>
          <a:noFill/>
        </p:spPr>
        <p:txBody>
          <a:bodyPr wrap="none" rtlCol="0">
            <a:spAutoFit/>
          </a:bodyPr>
          <a:lstStyle/>
          <a:p>
            <a:pPr algn="ctr"/>
            <a:r>
              <a:rPr lang="en-GB" sz="3200" dirty="0">
                <a:latin typeface="Comic Sans MS" panose="030F0902030302020204" pitchFamily="66" charset="0"/>
              </a:rPr>
              <a:t>Lesson 2 – waste reduction</a:t>
            </a:r>
          </a:p>
        </p:txBody>
      </p:sp>
      <p:pic>
        <p:nvPicPr>
          <p:cNvPr id="6" name="Picture 5">
            <a:extLst>
              <a:ext uri="{FF2B5EF4-FFF2-40B4-BE49-F238E27FC236}">
                <a16:creationId xmlns:a16="http://schemas.microsoft.com/office/drawing/2014/main" id="{70953B8F-196B-3740-9B1B-3D2E178DB20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48524" y="385537"/>
            <a:ext cx="5286846" cy="1355601"/>
          </a:xfrm>
          <a:prstGeom prst="rect">
            <a:avLst/>
          </a:prstGeom>
        </p:spPr>
      </p:pic>
    </p:spTree>
    <p:extLst>
      <p:ext uri="{BB962C8B-B14F-4D97-AF65-F5344CB8AC3E}">
        <p14:creationId xmlns:p14="http://schemas.microsoft.com/office/powerpoint/2010/main" val="4333119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9B62619-BAC9-DA47-AFF9-84DE009F23D3}"/>
              </a:ext>
            </a:extLst>
          </p:cNvPr>
          <p:cNvSpPr>
            <a:spLocks noGrp="1"/>
          </p:cNvSpPr>
          <p:nvPr>
            <p:ph idx="1"/>
          </p:nvPr>
        </p:nvSpPr>
        <p:spPr>
          <a:xfrm>
            <a:off x="678872" y="1253331"/>
            <a:ext cx="3477491" cy="4351338"/>
          </a:xfrm>
        </p:spPr>
        <p:txBody>
          <a:bodyPr/>
          <a:lstStyle/>
          <a:p>
            <a:pPr marL="0" indent="0">
              <a:buNone/>
            </a:pPr>
            <a:r>
              <a:rPr lang="en-GB" sz="3600" dirty="0"/>
              <a:t>You should make sure that you don’t use items that come with unnecessary packaging.</a:t>
            </a:r>
          </a:p>
          <a:p>
            <a:endParaRPr lang="en-US" dirty="0"/>
          </a:p>
        </p:txBody>
      </p:sp>
      <p:pic>
        <p:nvPicPr>
          <p:cNvPr id="5" name="Content Placeholder 3">
            <a:extLst>
              <a:ext uri="{FF2B5EF4-FFF2-40B4-BE49-F238E27FC236}">
                <a16:creationId xmlns:a16="http://schemas.microsoft.com/office/drawing/2014/main" id="{714E6399-C729-8D42-9ABF-FAF1B9B6A9C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663077" y="1091948"/>
            <a:ext cx="6994501" cy="4674103"/>
          </a:xfrm>
          <a:prstGeom prst="rect">
            <a:avLst/>
          </a:prstGeom>
        </p:spPr>
      </p:pic>
    </p:spTree>
    <p:extLst>
      <p:ext uri="{BB962C8B-B14F-4D97-AF65-F5344CB8AC3E}">
        <p14:creationId xmlns:p14="http://schemas.microsoft.com/office/powerpoint/2010/main" val="38799861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7379411-0ED2-AC43-B807-46BB45778BA2}"/>
              </a:ext>
            </a:extLst>
          </p:cNvPr>
          <p:cNvSpPr>
            <a:spLocks noGrp="1"/>
          </p:cNvSpPr>
          <p:nvPr>
            <p:ph idx="1"/>
          </p:nvPr>
        </p:nvSpPr>
        <p:spPr>
          <a:xfrm>
            <a:off x="838200" y="629392"/>
            <a:ext cx="10515600" cy="1767444"/>
          </a:xfrm>
        </p:spPr>
        <p:txBody>
          <a:bodyPr>
            <a:normAutofit/>
          </a:bodyPr>
          <a:lstStyle/>
          <a:p>
            <a:pPr marL="0" indent="0">
              <a:buNone/>
            </a:pPr>
            <a:r>
              <a:rPr lang="en-US" sz="3900" b="1" dirty="0"/>
              <a:t>Activity – work in pairs:</a:t>
            </a:r>
            <a:br>
              <a:rPr lang="en-US" sz="3200" dirty="0"/>
            </a:br>
            <a:r>
              <a:rPr lang="en-US" sz="3900" dirty="0"/>
              <a:t>Can you suggest an alternative for each of these common single use items?</a:t>
            </a:r>
          </a:p>
        </p:txBody>
      </p:sp>
      <p:pic>
        <p:nvPicPr>
          <p:cNvPr id="6" name="Picture 5">
            <a:extLst>
              <a:ext uri="{FF2B5EF4-FFF2-40B4-BE49-F238E27FC236}">
                <a16:creationId xmlns:a16="http://schemas.microsoft.com/office/drawing/2014/main" id="{D3DFB436-0F6A-9F44-B57E-61213C287E1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205115" y="2140927"/>
            <a:ext cx="4283074" cy="4211581"/>
          </a:xfrm>
          <a:prstGeom prst="rect">
            <a:avLst/>
          </a:prstGeom>
        </p:spPr>
      </p:pic>
      <p:pic>
        <p:nvPicPr>
          <p:cNvPr id="7" name="Picture 6">
            <a:extLst>
              <a:ext uri="{FF2B5EF4-FFF2-40B4-BE49-F238E27FC236}">
                <a16:creationId xmlns:a16="http://schemas.microsoft.com/office/drawing/2014/main" id="{30802A4C-3690-8049-950C-2A444A9E4C8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64334" y="4640479"/>
            <a:ext cx="1779967" cy="1712029"/>
          </a:xfrm>
          <a:prstGeom prst="rect">
            <a:avLst/>
          </a:prstGeom>
        </p:spPr>
      </p:pic>
      <p:pic>
        <p:nvPicPr>
          <p:cNvPr id="8" name="Picture 7">
            <a:extLst>
              <a:ext uri="{FF2B5EF4-FFF2-40B4-BE49-F238E27FC236}">
                <a16:creationId xmlns:a16="http://schemas.microsoft.com/office/drawing/2014/main" id="{8C40DCF7-607F-F74E-B11F-0B839D96787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03519" y="2396836"/>
            <a:ext cx="2384961" cy="2031377"/>
          </a:xfrm>
          <a:prstGeom prst="rect">
            <a:avLst/>
          </a:prstGeom>
        </p:spPr>
      </p:pic>
      <p:sp>
        <p:nvSpPr>
          <p:cNvPr id="2" name="TextBox 1">
            <a:extLst>
              <a:ext uri="{FF2B5EF4-FFF2-40B4-BE49-F238E27FC236}">
                <a16:creationId xmlns:a16="http://schemas.microsoft.com/office/drawing/2014/main" id="{77288053-28DE-0C49-A60F-907A343D44A3}"/>
              </a:ext>
            </a:extLst>
          </p:cNvPr>
          <p:cNvSpPr txBox="1"/>
          <p:nvPr/>
        </p:nvSpPr>
        <p:spPr>
          <a:xfrm>
            <a:off x="595745" y="2937671"/>
            <a:ext cx="4046960" cy="3046988"/>
          </a:xfrm>
          <a:prstGeom prst="rect">
            <a:avLst/>
          </a:prstGeom>
          <a:noFill/>
        </p:spPr>
        <p:txBody>
          <a:bodyPr wrap="square" rtlCol="0">
            <a:spAutoFit/>
          </a:bodyPr>
          <a:lstStyle/>
          <a:p>
            <a:pPr marL="285750" indent="-285750">
              <a:buFont typeface="Arial" panose="020B0604020202020204" pitchFamily="34" charset="0"/>
              <a:buChar char="•"/>
            </a:pPr>
            <a:r>
              <a:rPr lang="en-US" sz="3200" dirty="0"/>
              <a:t>Cling film</a:t>
            </a:r>
          </a:p>
          <a:p>
            <a:pPr marL="285750" indent="-285750">
              <a:buFont typeface="Arial" panose="020B0604020202020204" pitchFamily="34" charset="0"/>
              <a:buChar char="•"/>
            </a:pPr>
            <a:r>
              <a:rPr lang="en-US" sz="3200" dirty="0"/>
              <a:t>Disposable nappy</a:t>
            </a:r>
          </a:p>
          <a:p>
            <a:pPr marL="285750" indent="-285750">
              <a:buFont typeface="Arial" panose="020B0604020202020204" pitchFamily="34" charset="0"/>
              <a:buChar char="•"/>
            </a:pPr>
            <a:r>
              <a:rPr lang="en-US" sz="3200" dirty="0"/>
              <a:t>Disposable face mask</a:t>
            </a:r>
          </a:p>
          <a:p>
            <a:pPr marL="285750" indent="-285750">
              <a:buFont typeface="Arial" panose="020B0604020202020204" pitchFamily="34" charset="0"/>
              <a:buChar char="•"/>
            </a:pPr>
            <a:r>
              <a:rPr lang="en-US" sz="3200" dirty="0"/>
              <a:t>Tin foil</a:t>
            </a:r>
          </a:p>
          <a:p>
            <a:pPr marL="285750" indent="-285750">
              <a:buFont typeface="Arial" panose="020B0604020202020204" pitchFamily="34" charset="0"/>
              <a:buChar char="•"/>
            </a:pPr>
            <a:r>
              <a:rPr lang="en-US" sz="3200" dirty="0"/>
              <a:t>Plastic bottle</a:t>
            </a:r>
          </a:p>
          <a:p>
            <a:pPr marL="285750" indent="-285750">
              <a:buFont typeface="Arial" panose="020B0604020202020204" pitchFamily="34" charset="0"/>
              <a:buChar char="•"/>
            </a:pPr>
            <a:r>
              <a:rPr lang="en-US" sz="3200" dirty="0"/>
              <a:t>Plastic carrier bag</a:t>
            </a:r>
          </a:p>
        </p:txBody>
      </p:sp>
    </p:spTree>
    <p:extLst>
      <p:ext uri="{BB962C8B-B14F-4D97-AF65-F5344CB8AC3E}">
        <p14:creationId xmlns:p14="http://schemas.microsoft.com/office/powerpoint/2010/main" val="25643314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CE3E9B-F198-0140-B932-DC89A7BE2117}"/>
              </a:ext>
            </a:extLst>
          </p:cNvPr>
          <p:cNvSpPr>
            <a:spLocks noGrp="1"/>
          </p:cNvSpPr>
          <p:nvPr>
            <p:ph idx="1"/>
          </p:nvPr>
        </p:nvSpPr>
        <p:spPr>
          <a:xfrm>
            <a:off x="962891" y="661843"/>
            <a:ext cx="10515600" cy="1444048"/>
          </a:xfrm>
        </p:spPr>
        <p:txBody>
          <a:bodyPr>
            <a:normAutofit/>
          </a:bodyPr>
          <a:lstStyle/>
          <a:p>
            <a:pPr marL="457200" lvl="1" indent="0">
              <a:buNone/>
            </a:pPr>
            <a:r>
              <a:rPr lang="en-GB" sz="3900" dirty="0"/>
              <a:t>Re-use items as much as possible. Recycled materials can be great for craft projects!</a:t>
            </a:r>
            <a:endParaRPr lang="en-US" dirty="0"/>
          </a:p>
        </p:txBody>
      </p:sp>
      <p:pic>
        <p:nvPicPr>
          <p:cNvPr id="4" name="Picture 3">
            <a:extLst>
              <a:ext uri="{FF2B5EF4-FFF2-40B4-BE49-F238E27FC236}">
                <a16:creationId xmlns:a16="http://schemas.microsoft.com/office/drawing/2014/main" id="{D2919F23-3A52-5547-9E56-2004206439A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40823" y="2258289"/>
            <a:ext cx="5311892" cy="3532909"/>
          </a:xfrm>
          <a:prstGeom prst="rect">
            <a:avLst/>
          </a:prstGeom>
        </p:spPr>
      </p:pic>
      <p:pic>
        <p:nvPicPr>
          <p:cNvPr id="6" name="Picture 5">
            <a:extLst>
              <a:ext uri="{FF2B5EF4-FFF2-40B4-BE49-F238E27FC236}">
                <a16:creationId xmlns:a16="http://schemas.microsoft.com/office/drawing/2014/main" id="{EAAF1A1B-52FB-3B4D-81F8-2399BEC58A1F}"/>
              </a:ext>
            </a:extLst>
          </p:cNvPr>
          <p:cNvPicPr>
            <a:picLocks noChangeAspect="1"/>
          </p:cNvPicPr>
          <p:nvPr/>
        </p:nvPicPr>
        <p:blipFill>
          <a:blip r:embed="rId3"/>
          <a:stretch>
            <a:fillRect/>
          </a:stretch>
        </p:blipFill>
        <p:spPr>
          <a:xfrm>
            <a:off x="6339287" y="2258289"/>
            <a:ext cx="5299364" cy="3532909"/>
          </a:xfrm>
          <a:prstGeom prst="rect">
            <a:avLst/>
          </a:prstGeom>
        </p:spPr>
      </p:pic>
    </p:spTree>
    <p:extLst>
      <p:ext uri="{BB962C8B-B14F-4D97-AF65-F5344CB8AC3E}">
        <p14:creationId xmlns:p14="http://schemas.microsoft.com/office/powerpoint/2010/main" val="10156587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DDE135B-FE89-2C41-A216-63375A9A0495}"/>
              </a:ext>
            </a:extLst>
          </p:cNvPr>
          <p:cNvSpPr>
            <a:spLocks noGrp="1"/>
          </p:cNvSpPr>
          <p:nvPr>
            <p:ph idx="1"/>
          </p:nvPr>
        </p:nvSpPr>
        <p:spPr>
          <a:xfrm>
            <a:off x="838200" y="665018"/>
            <a:ext cx="10515600" cy="1399309"/>
          </a:xfrm>
        </p:spPr>
        <p:txBody>
          <a:bodyPr>
            <a:normAutofit/>
          </a:bodyPr>
          <a:lstStyle/>
          <a:p>
            <a:pPr marL="0" indent="0">
              <a:buNone/>
            </a:pPr>
            <a:r>
              <a:rPr lang="en-GB" sz="3600" dirty="0"/>
              <a:t>Pass on items you no longer want to people who can use them.</a:t>
            </a:r>
          </a:p>
          <a:p>
            <a:endParaRPr lang="en-US" dirty="0"/>
          </a:p>
        </p:txBody>
      </p:sp>
      <p:pic>
        <p:nvPicPr>
          <p:cNvPr id="4" name="Content Placeholder 4">
            <a:extLst>
              <a:ext uri="{FF2B5EF4-FFF2-40B4-BE49-F238E27FC236}">
                <a16:creationId xmlns:a16="http://schemas.microsoft.com/office/drawing/2014/main" id="{A15825F9-6C0E-164C-A581-31BBDF18655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3721" r="32041"/>
          <a:stretch/>
        </p:blipFill>
        <p:spPr>
          <a:xfrm>
            <a:off x="7169727" y="1364672"/>
            <a:ext cx="4038601" cy="5270356"/>
          </a:xfrm>
          <a:prstGeom prst="rect">
            <a:avLst/>
          </a:prstGeom>
        </p:spPr>
      </p:pic>
      <p:pic>
        <p:nvPicPr>
          <p:cNvPr id="5" name="Content Placeholder 4">
            <a:extLst>
              <a:ext uri="{FF2B5EF4-FFF2-40B4-BE49-F238E27FC236}">
                <a16:creationId xmlns:a16="http://schemas.microsoft.com/office/drawing/2014/main" id="{2012D005-52CB-3045-8B53-E25ADDC1A40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7499" b="5107"/>
          <a:stretch/>
        </p:blipFill>
        <p:spPr>
          <a:xfrm>
            <a:off x="838200" y="2008642"/>
            <a:ext cx="6138213" cy="3982416"/>
          </a:xfrm>
          <a:prstGeom prst="rect">
            <a:avLst/>
          </a:prstGeom>
        </p:spPr>
      </p:pic>
    </p:spTree>
    <p:extLst>
      <p:ext uri="{BB962C8B-B14F-4D97-AF65-F5344CB8AC3E}">
        <p14:creationId xmlns:p14="http://schemas.microsoft.com/office/powerpoint/2010/main" val="34823363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E68DF1E-54A4-A947-8024-4C51E2B07BFB}"/>
              </a:ext>
            </a:extLst>
          </p:cNvPr>
          <p:cNvSpPr>
            <a:spLocks noGrp="1"/>
          </p:cNvSpPr>
          <p:nvPr>
            <p:ph idx="1"/>
          </p:nvPr>
        </p:nvSpPr>
        <p:spPr>
          <a:xfrm>
            <a:off x="838200" y="1177636"/>
            <a:ext cx="2902527" cy="4688773"/>
          </a:xfrm>
        </p:spPr>
        <p:txBody>
          <a:bodyPr>
            <a:normAutofit/>
          </a:bodyPr>
          <a:lstStyle/>
          <a:p>
            <a:pPr marL="0" indent="0">
              <a:buNone/>
            </a:pPr>
            <a:r>
              <a:rPr lang="en-GB" sz="3600" dirty="0"/>
              <a:t>Buy as much as you can second hand and give your good quality unwanted clothes to charity shops.</a:t>
            </a:r>
          </a:p>
          <a:p>
            <a:pPr marL="0" indent="0">
              <a:buNone/>
            </a:pPr>
            <a:endParaRPr lang="en-GB" sz="3600" dirty="0"/>
          </a:p>
          <a:p>
            <a:endParaRPr lang="en-US" dirty="0"/>
          </a:p>
        </p:txBody>
      </p:sp>
      <p:pic>
        <p:nvPicPr>
          <p:cNvPr id="4" name="Picture 3">
            <a:extLst>
              <a:ext uri="{FF2B5EF4-FFF2-40B4-BE49-F238E27FC236}">
                <a16:creationId xmlns:a16="http://schemas.microsoft.com/office/drawing/2014/main" id="{3B1406BC-8B2A-2548-AA7E-709E3EB780B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156964" y="1024129"/>
            <a:ext cx="7196836" cy="4997176"/>
          </a:xfrm>
          <a:prstGeom prst="rect">
            <a:avLst/>
          </a:prstGeom>
        </p:spPr>
      </p:pic>
    </p:spTree>
    <p:extLst>
      <p:ext uri="{BB962C8B-B14F-4D97-AF65-F5344CB8AC3E}">
        <p14:creationId xmlns:p14="http://schemas.microsoft.com/office/powerpoint/2010/main" val="16380776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6769CF2-A279-6341-B818-DEB8447601DD}"/>
              </a:ext>
            </a:extLst>
          </p:cNvPr>
          <p:cNvSpPr>
            <a:spLocks noGrp="1"/>
          </p:cNvSpPr>
          <p:nvPr>
            <p:ph idx="1"/>
          </p:nvPr>
        </p:nvSpPr>
        <p:spPr>
          <a:xfrm>
            <a:off x="838200" y="1825625"/>
            <a:ext cx="4584228" cy="4351338"/>
          </a:xfrm>
        </p:spPr>
        <p:txBody>
          <a:bodyPr/>
          <a:lstStyle/>
          <a:p>
            <a:pPr marL="0" indent="0">
              <a:buNone/>
            </a:pPr>
            <a:r>
              <a:rPr lang="en-GB" sz="3600" dirty="0"/>
              <a:t>The average person in Surrey throws away </a:t>
            </a:r>
            <a:r>
              <a:rPr lang="en-GB" sz="3600" b="1" dirty="0"/>
              <a:t>154 kilograms</a:t>
            </a:r>
            <a:r>
              <a:rPr lang="en-GB" sz="3600" dirty="0"/>
              <a:t> of rubbish a year. That’s more than a large adult male giant panda weighs!.</a:t>
            </a:r>
          </a:p>
          <a:p>
            <a:endParaRPr lang="en-US" dirty="0"/>
          </a:p>
        </p:txBody>
      </p:sp>
      <p:pic>
        <p:nvPicPr>
          <p:cNvPr id="5" name="Picture 4">
            <a:extLst>
              <a:ext uri="{FF2B5EF4-FFF2-40B4-BE49-F238E27FC236}">
                <a16:creationId xmlns:a16="http://schemas.microsoft.com/office/drawing/2014/main" id="{6318234B-0D62-A34E-9025-D0014770D2E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422427" y="-142875"/>
            <a:ext cx="6769573" cy="6858000"/>
          </a:xfrm>
          <a:prstGeom prst="rect">
            <a:avLst/>
          </a:prstGeom>
        </p:spPr>
      </p:pic>
    </p:spTree>
    <p:extLst>
      <p:ext uri="{BB962C8B-B14F-4D97-AF65-F5344CB8AC3E}">
        <p14:creationId xmlns:p14="http://schemas.microsoft.com/office/powerpoint/2010/main" val="2881421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6C4446-36F7-8D42-BA2A-A80FBAD87E47}"/>
              </a:ext>
            </a:extLst>
          </p:cNvPr>
          <p:cNvSpPr>
            <a:spLocks noGrp="1"/>
          </p:cNvSpPr>
          <p:nvPr>
            <p:ph type="title"/>
          </p:nvPr>
        </p:nvSpPr>
        <p:spPr>
          <a:xfrm>
            <a:off x="6774873" y="1567728"/>
            <a:ext cx="4897582" cy="4542127"/>
          </a:xfrm>
        </p:spPr>
        <p:txBody>
          <a:bodyPr>
            <a:normAutofit/>
          </a:bodyPr>
          <a:lstStyle/>
          <a:p>
            <a:r>
              <a:rPr lang="en-US" sz="3600" dirty="0">
                <a:latin typeface="+mn-lt"/>
              </a:rPr>
              <a:t>Let’s work together to reduce that amount!</a:t>
            </a:r>
            <a:br>
              <a:rPr lang="en-US" dirty="0"/>
            </a:br>
            <a:endParaRPr lang="en-US" dirty="0"/>
          </a:p>
        </p:txBody>
      </p:sp>
      <p:pic>
        <p:nvPicPr>
          <p:cNvPr id="6" name="Picture 5">
            <a:extLst>
              <a:ext uri="{FF2B5EF4-FFF2-40B4-BE49-F238E27FC236}">
                <a16:creationId xmlns:a16="http://schemas.microsoft.com/office/drawing/2014/main" id="{B1E69B63-90EB-204F-909B-07A0484209B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2755" y="789709"/>
            <a:ext cx="5473245" cy="5531061"/>
          </a:xfrm>
          <a:prstGeom prst="rect">
            <a:avLst/>
          </a:prstGeom>
        </p:spPr>
      </p:pic>
    </p:spTree>
    <p:extLst>
      <p:ext uri="{BB962C8B-B14F-4D97-AF65-F5344CB8AC3E}">
        <p14:creationId xmlns:p14="http://schemas.microsoft.com/office/powerpoint/2010/main" val="33175230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99C6A69-F009-C94D-A019-235BFF7D840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48629" y="96982"/>
            <a:ext cx="10174670" cy="6761018"/>
          </a:xfrm>
          <a:prstGeom prst="rect">
            <a:avLst/>
          </a:prstGeom>
        </p:spPr>
      </p:pic>
    </p:spTree>
    <p:extLst>
      <p:ext uri="{BB962C8B-B14F-4D97-AF65-F5344CB8AC3E}">
        <p14:creationId xmlns:p14="http://schemas.microsoft.com/office/powerpoint/2010/main" val="24527944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47920A-5F11-C441-90AD-EEF4006E74A6}"/>
              </a:ext>
            </a:extLst>
          </p:cNvPr>
          <p:cNvSpPr>
            <a:spLocks noGrp="1"/>
          </p:cNvSpPr>
          <p:nvPr>
            <p:ph type="title"/>
          </p:nvPr>
        </p:nvSpPr>
        <p:spPr>
          <a:xfrm>
            <a:off x="838200" y="365125"/>
            <a:ext cx="10515600" cy="1948584"/>
          </a:xfrm>
        </p:spPr>
        <p:txBody>
          <a:bodyPr>
            <a:normAutofit/>
          </a:bodyPr>
          <a:lstStyle/>
          <a:p>
            <a:r>
              <a:rPr lang="en-US" sz="3600" b="1" dirty="0"/>
              <a:t>Starter activity – work in groups:</a:t>
            </a:r>
            <a:br>
              <a:rPr lang="en-US" sz="4000" dirty="0"/>
            </a:br>
            <a:r>
              <a:rPr lang="en-US" sz="3600" dirty="0">
                <a:latin typeface="+mn-lt"/>
              </a:rPr>
              <a:t>Can you list every item you have used before school today?</a:t>
            </a:r>
          </a:p>
        </p:txBody>
      </p:sp>
      <p:pic>
        <p:nvPicPr>
          <p:cNvPr id="6" name="Picture 5">
            <a:extLst>
              <a:ext uri="{FF2B5EF4-FFF2-40B4-BE49-F238E27FC236}">
                <a16:creationId xmlns:a16="http://schemas.microsoft.com/office/drawing/2014/main" id="{4E5E44AD-0F5A-4C4D-A7E8-5837F4C2240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03366" y="2846264"/>
            <a:ext cx="2274052" cy="2588822"/>
          </a:xfrm>
          <a:prstGeom prst="rect">
            <a:avLst/>
          </a:prstGeom>
        </p:spPr>
      </p:pic>
      <p:pic>
        <p:nvPicPr>
          <p:cNvPr id="7" name="Picture 6">
            <a:extLst>
              <a:ext uri="{FF2B5EF4-FFF2-40B4-BE49-F238E27FC236}">
                <a16:creationId xmlns:a16="http://schemas.microsoft.com/office/drawing/2014/main" id="{46603C1D-1924-7E45-A2D5-40140BA736B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47901" y="2846264"/>
            <a:ext cx="2562857" cy="2233551"/>
          </a:xfrm>
          <a:prstGeom prst="rect">
            <a:avLst/>
          </a:prstGeom>
        </p:spPr>
      </p:pic>
      <p:pic>
        <p:nvPicPr>
          <p:cNvPr id="8" name="Picture 7">
            <a:extLst>
              <a:ext uri="{FF2B5EF4-FFF2-40B4-BE49-F238E27FC236}">
                <a16:creationId xmlns:a16="http://schemas.microsoft.com/office/drawing/2014/main" id="{02C3C019-337D-A04A-8351-F872699FC50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96000" y="1511551"/>
            <a:ext cx="3401880" cy="4163495"/>
          </a:xfrm>
          <a:prstGeom prst="rect">
            <a:avLst/>
          </a:prstGeom>
        </p:spPr>
      </p:pic>
      <p:pic>
        <p:nvPicPr>
          <p:cNvPr id="9" name="Picture 8">
            <a:extLst>
              <a:ext uri="{FF2B5EF4-FFF2-40B4-BE49-F238E27FC236}">
                <a16:creationId xmlns:a16="http://schemas.microsoft.com/office/drawing/2014/main" id="{D72FC139-F7E4-9A4A-AFA0-261216A22FE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985826" y="2846264"/>
            <a:ext cx="1367974" cy="2233551"/>
          </a:xfrm>
          <a:prstGeom prst="rect">
            <a:avLst/>
          </a:prstGeom>
        </p:spPr>
      </p:pic>
    </p:spTree>
    <p:extLst>
      <p:ext uri="{BB962C8B-B14F-4D97-AF65-F5344CB8AC3E}">
        <p14:creationId xmlns:p14="http://schemas.microsoft.com/office/powerpoint/2010/main" val="33106082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FF0A05-AFAE-454D-BCBE-E02999EDF3AD}"/>
              </a:ext>
            </a:extLst>
          </p:cNvPr>
          <p:cNvSpPr>
            <a:spLocks noGrp="1"/>
          </p:cNvSpPr>
          <p:nvPr>
            <p:ph type="title"/>
          </p:nvPr>
        </p:nvSpPr>
        <p:spPr/>
        <p:txBody>
          <a:bodyPr>
            <a:normAutofit/>
          </a:bodyPr>
          <a:lstStyle/>
          <a:p>
            <a:r>
              <a:rPr lang="en-US" sz="3600" dirty="0">
                <a:latin typeface="+mn-lt"/>
              </a:rPr>
              <a:t>Which materials and resources have gone into producing each item? </a:t>
            </a:r>
          </a:p>
        </p:txBody>
      </p:sp>
      <p:sp>
        <p:nvSpPr>
          <p:cNvPr id="3" name="Content Placeholder 2">
            <a:extLst>
              <a:ext uri="{FF2B5EF4-FFF2-40B4-BE49-F238E27FC236}">
                <a16:creationId xmlns:a16="http://schemas.microsoft.com/office/drawing/2014/main" id="{568C1232-4616-0046-A403-49FBB908C47B}"/>
              </a:ext>
            </a:extLst>
          </p:cNvPr>
          <p:cNvSpPr>
            <a:spLocks noGrp="1"/>
          </p:cNvSpPr>
          <p:nvPr>
            <p:ph idx="1"/>
          </p:nvPr>
        </p:nvSpPr>
        <p:spPr>
          <a:xfrm>
            <a:off x="838200" y="2257425"/>
            <a:ext cx="6405563" cy="3919538"/>
          </a:xfrm>
        </p:spPr>
        <p:txBody>
          <a:bodyPr>
            <a:normAutofit fontScale="92500"/>
          </a:bodyPr>
          <a:lstStyle/>
          <a:p>
            <a:r>
              <a:rPr lang="en-US" sz="3600" dirty="0"/>
              <a:t>The seeds that grew into corn</a:t>
            </a:r>
          </a:p>
          <a:p>
            <a:r>
              <a:rPr lang="en-US" sz="3600" dirty="0"/>
              <a:t>The materials to make the box</a:t>
            </a:r>
          </a:p>
          <a:p>
            <a:r>
              <a:rPr lang="en-US" sz="3600" dirty="0"/>
              <a:t>The materials to make the plastic bag inside the box</a:t>
            </a:r>
          </a:p>
          <a:p>
            <a:r>
              <a:rPr lang="en-US" sz="3600" dirty="0"/>
              <a:t>The energy resources (such as electricity and fuel used to process and transport the product)</a:t>
            </a:r>
          </a:p>
        </p:txBody>
      </p:sp>
      <p:pic>
        <p:nvPicPr>
          <p:cNvPr id="5" name="Picture 4">
            <a:extLst>
              <a:ext uri="{FF2B5EF4-FFF2-40B4-BE49-F238E27FC236}">
                <a16:creationId xmlns:a16="http://schemas.microsoft.com/office/drawing/2014/main" id="{C3B1473A-1682-E44C-96DF-5E2F9F88443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15662" y="1412472"/>
            <a:ext cx="4185185" cy="4764491"/>
          </a:xfrm>
          <a:prstGeom prst="rect">
            <a:avLst/>
          </a:prstGeom>
        </p:spPr>
      </p:pic>
    </p:spTree>
    <p:extLst>
      <p:ext uri="{BB962C8B-B14F-4D97-AF65-F5344CB8AC3E}">
        <p14:creationId xmlns:p14="http://schemas.microsoft.com/office/powerpoint/2010/main" val="37873384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804B22-406A-5A46-8BA3-FC076FD04A38}"/>
              </a:ext>
            </a:extLst>
          </p:cNvPr>
          <p:cNvSpPr>
            <a:spLocks noGrp="1"/>
          </p:cNvSpPr>
          <p:nvPr>
            <p:ph type="title"/>
          </p:nvPr>
        </p:nvSpPr>
        <p:spPr>
          <a:xfrm>
            <a:off x="528638" y="365125"/>
            <a:ext cx="5793462" cy="1325563"/>
          </a:xfrm>
        </p:spPr>
        <p:txBody>
          <a:bodyPr>
            <a:normAutofit/>
          </a:bodyPr>
          <a:lstStyle/>
          <a:p>
            <a:r>
              <a:rPr lang="en-US" sz="3600" dirty="0">
                <a:latin typeface="+mn-lt"/>
              </a:rPr>
              <a:t>Some resources are grown as crops.  </a:t>
            </a:r>
          </a:p>
        </p:txBody>
      </p:sp>
      <p:pic>
        <p:nvPicPr>
          <p:cNvPr id="4" name="Content Placeholder 3">
            <a:extLst>
              <a:ext uri="{FF2B5EF4-FFF2-40B4-BE49-F238E27FC236}">
                <a16:creationId xmlns:a16="http://schemas.microsoft.com/office/drawing/2014/main" id="{6FAD1C09-5CEF-C243-A865-03445EC698E2}"/>
              </a:ext>
            </a:extLst>
          </p:cNvPr>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412074" y="1997075"/>
            <a:ext cx="5910026" cy="4351338"/>
          </a:xfrm>
          <a:prstGeom prst="rect">
            <a:avLst/>
          </a:prstGeom>
        </p:spPr>
      </p:pic>
      <p:pic>
        <p:nvPicPr>
          <p:cNvPr id="6" name="Picture 5">
            <a:extLst>
              <a:ext uri="{FF2B5EF4-FFF2-40B4-BE49-F238E27FC236}">
                <a16:creationId xmlns:a16="http://schemas.microsoft.com/office/drawing/2014/main" id="{AE29755E-C2C0-5B4C-8423-98F785CE199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715552" y="628649"/>
            <a:ext cx="5064374" cy="5719763"/>
          </a:xfrm>
          <a:prstGeom prst="rect">
            <a:avLst/>
          </a:prstGeom>
        </p:spPr>
      </p:pic>
    </p:spTree>
    <p:extLst>
      <p:ext uri="{BB962C8B-B14F-4D97-AF65-F5344CB8AC3E}">
        <p14:creationId xmlns:p14="http://schemas.microsoft.com/office/powerpoint/2010/main" val="12386062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2C8EEB-B802-E042-A2D6-9D9CC4208E8B}"/>
              </a:ext>
            </a:extLst>
          </p:cNvPr>
          <p:cNvSpPr>
            <a:spLocks noGrp="1"/>
          </p:cNvSpPr>
          <p:nvPr>
            <p:ph type="title"/>
          </p:nvPr>
        </p:nvSpPr>
        <p:spPr>
          <a:xfrm>
            <a:off x="838200" y="365125"/>
            <a:ext cx="6730028" cy="1693863"/>
          </a:xfrm>
        </p:spPr>
        <p:txBody>
          <a:bodyPr>
            <a:normAutofit/>
          </a:bodyPr>
          <a:lstStyle/>
          <a:p>
            <a:r>
              <a:rPr lang="en-US" sz="3600" dirty="0">
                <a:latin typeface="+mn-lt"/>
              </a:rPr>
              <a:t>Some of the materials are mined out of the ground.</a:t>
            </a:r>
          </a:p>
        </p:txBody>
      </p:sp>
      <p:pic>
        <p:nvPicPr>
          <p:cNvPr id="4" name="Content Placeholder 4">
            <a:extLst>
              <a:ext uri="{FF2B5EF4-FFF2-40B4-BE49-F238E27FC236}">
                <a16:creationId xmlns:a16="http://schemas.microsoft.com/office/drawing/2014/main" id="{78DA8474-5C7E-EE4F-BE6D-C3E898668E4B}"/>
              </a:ext>
            </a:extLst>
          </p:cNvPr>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7874503" y="1049186"/>
            <a:ext cx="3693609" cy="5549900"/>
          </a:xfrm>
        </p:spPr>
      </p:pic>
      <p:pic>
        <p:nvPicPr>
          <p:cNvPr id="5" name="Picture 4">
            <a:extLst>
              <a:ext uri="{FF2B5EF4-FFF2-40B4-BE49-F238E27FC236}">
                <a16:creationId xmlns:a16="http://schemas.microsoft.com/office/drawing/2014/main" id="{77E58526-1BA8-C249-9FE2-850638D460B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3888" y="2058988"/>
            <a:ext cx="6730028" cy="4540098"/>
          </a:xfrm>
          <a:prstGeom prst="rect">
            <a:avLst/>
          </a:prstGeom>
        </p:spPr>
      </p:pic>
    </p:spTree>
    <p:extLst>
      <p:ext uri="{BB962C8B-B14F-4D97-AF65-F5344CB8AC3E}">
        <p14:creationId xmlns:p14="http://schemas.microsoft.com/office/powerpoint/2010/main" val="11756929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24"/>
          <p:cNvSpPr txBox="1">
            <a:spLocks noGrp="1"/>
          </p:cNvSpPr>
          <p:nvPr>
            <p:ph type="title"/>
          </p:nvPr>
        </p:nvSpPr>
        <p:spPr>
          <a:xfrm>
            <a:off x="1524001" y="-99750"/>
            <a:ext cx="9143999" cy="1568910"/>
          </a:xfrm>
          <a:prstGeom prst="rect">
            <a:avLst/>
          </a:prstGeom>
          <a:noFill/>
          <a:ln>
            <a:noFill/>
          </a:ln>
        </p:spPr>
        <p:txBody>
          <a:bodyPr spcFirstLastPara="1" vert="horz" wrap="square" lIns="91425" tIns="45700" rIns="91425" bIns="45700" rtlCol="0" anchor="ctr" anchorCtr="0">
            <a:noAutofit/>
          </a:bodyPr>
          <a:lstStyle/>
          <a:p>
            <a:pPr algn="ctr">
              <a:spcBef>
                <a:spcPts val="0"/>
              </a:spcBef>
              <a:buClr>
                <a:schemeClr val="dk1"/>
              </a:buClr>
              <a:buSzPts val="3600"/>
            </a:pPr>
            <a:r>
              <a:rPr lang="en-GB" sz="3600" dirty="0">
                <a:latin typeface="+mn-lt"/>
              </a:rPr>
              <a:t>Most of the processes needed to make the items we use require electricity</a:t>
            </a:r>
            <a:endParaRPr dirty="0">
              <a:latin typeface="+mn-lt"/>
            </a:endParaRPr>
          </a:p>
        </p:txBody>
      </p:sp>
      <p:pic>
        <p:nvPicPr>
          <p:cNvPr id="4" name="Picture 3">
            <a:extLst>
              <a:ext uri="{FF2B5EF4-FFF2-40B4-BE49-F238E27FC236}">
                <a16:creationId xmlns:a16="http://schemas.microsoft.com/office/drawing/2014/main" id="{7D471EB1-AA2B-554A-96D7-924B7F5E7696}"/>
              </a:ext>
            </a:extLst>
          </p:cNvPr>
          <p:cNvPicPr>
            <a:picLocks noChangeAspect="1"/>
          </p:cNvPicPr>
          <p:nvPr/>
        </p:nvPicPr>
        <p:blipFill>
          <a:blip r:embed="rId3"/>
          <a:stretch>
            <a:fillRect/>
          </a:stretch>
        </p:blipFill>
        <p:spPr>
          <a:xfrm>
            <a:off x="2070100" y="1314958"/>
            <a:ext cx="8051800" cy="5422900"/>
          </a:xfrm>
          <a:prstGeom prst="rect">
            <a:avLst/>
          </a:prstGeom>
        </p:spPr>
      </p:pic>
    </p:spTree>
    <p:extLst>
      <p:ext uri="{BB962C8B-B14F-4D97-AF65-F5344CB8AC3E}">
        <p14:creationId xmlns:p14="http://schemas.microsoft.com/office/powerpoint/2010/main" val="18204308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pic>
        <p:nvPicPr>
          <p:cNvPr id="252" name="Google Shape;252;p25"/>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247013" y="2089402"/>
            <a:ext cx="3697887" cy="2941822"/>
          </a:xfrm>
          <a:prstGeom prst="rect">
            <a:avLst/>
          </a:prstGeom>
          <a:noFill/>
          <a:ln>
            <a:noFill/>
          </a:ln>
        </p:spPr>
      </p:pic>
      <p:pic>
        <p:nvPicPr>
          <p:cNvPr id="253" name="Google Shape;253;p25"/>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8207315" y="2089402"/>
            <a:ext cx="3697887" cy="2931756"/>
          </a:xfrm>
          <a:prstGeom prst="rect">
            <a:avLst/>
          </a:prstGeom>
          <a:noFill/>
          <a:ln w="9525" cap="flat" cmpd="sng">
            <a:solidFill>
              <a:schemeClr val="lt1"/>
            </a:solidFill>
            <a:prstDash val="solid"/>
            <a:round/>
            <a:headEnd type="none" w="sm" len="sm"/>
            <a:tailEnd type="none" w="sm" len="sm"/>
          </a:ln>
        </p:spPr>
      </p:pic>
      <p:sp>
        <p:nvSpPr>
          <p:cNvPr id="254" name="Google Shape;254;p25"/>
          <p:cNvSpPr txBox="1">
            <a:spLocks noGrp="1"/>
          </p:cNvSpPr>
          <p:nvPr>
            <p:ph type="title"/>
          </p:nvPr>
        </p:nvSpPr>
        <p:spPr>
          <a:xfrm>
            <a:off x="783771" y="265060"/>
            <a:ext cx="10735294" cy="1563739"/>
          </a:xfrm>
          <a:prstGeom prst="rect">
            <a:avLst/>
          </a:prstGeom>
          <a:noFill/>
          <a:ln>
            <a:noFill/>
          </a:ln>
        </p:spPr>
        <p:txBody>
          <a:bodyPr spcFirstLastPara="1" vert="horz" wrap="square" lIns="91425" tIns="45700" rIns="91425" bIns="45700" rtlCol="0" anchor="ctr" anchorCtr="0">
            <a:noAutofit/>
          </a:bodyPr>
          <a:lstStyle/>
          <a:p>
            <a:pPr algn="ctr">
              <a:spcBef>
                <a:spcPts val="0"/>
              </a:spcBef>
              <a:buClr>
                <a:schemeClr val="dk1"/>
              </a:buClr>
              <a:buSzPts val="3800"/>
            </a:pPr>
            <a:r>
              <a:rPr lang="en-GB" sz="3600" dirty="0">
                <a:latin typeface="+mn-lt"/>
              </a:rPr>
              <a:t>In most power stations, fossil fuels are burned to generate the electricity.</a:t>
            </a:r>
            <a:endParaRPr sz="3600" dirty="0">
              <a:latin typeface="+mn-lt"/>
              <a:ea typeface="Comic Sans MS"/>
              <a:cs typeface="Comic Sans MS"/>
              <a:sym typeface="Comic Sans MS"/>
            </a:endParaRPr>
          </a:p>
        </p:txBody>
      </p:sp>
      <p:sp>
        <p:nvSpPr>
          <p:cNvPr id="255" name="Google Shape;255;p25"/>
          <p:cNvSpPr txBox="1"/>
          <p:nvPr/>
        </p:nvSpPr>
        <p:spPr>
          <a:xfrm>
            <a:off x="299357" y="4805714"/>
            <a:ext cx="1224643" cy="215444"/>
          </a:xfrm>
          <a:prstGeom prst="rect">
            <a:avLst/>
          </a:prstGeom>
          <a:noFill/>
          <a:ln>
            <a:noFill/>
          </a:ln>
        </p:spPr>
        <p:txBody>
          <a:bodyPr spcFirstLastPara="1" wrap="square" lIns="91425" tIns="45700" rIns="91425" bIns="45700" anchor="t" anchorCtr="0">
            <a:spAutoFit/>
          </a:bodyPr>
          <a:lstStyle/>
          <a:p>
            <a:r>
              <a:rPr lang="en-GB" sz="800" dirty="0">
                <a:solidFill>
                  <a:schemeClr val="dk1"/>
                </a:solidFill>
                <a:latin typeface="Calibri"/>
                <a:ea typeface="Calibri"/>
                <a:cs typeface="Calibri"/>
                <a:sym typeface="Calibri"/>
              </a:rPr>
              <a:t>Photo: Jeffrey Beall</a:t>
            </a:r>
            <a:endParaRPr dirty="0"/>
          </a:p>
        </p:txBody>
      </p:sp>
      <p:pic>
        <p:nvPicPr>
          <p:cNvPr id="256" name="Google Shape;256;p25"/>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4136384" y="2103819"/>
            <a:ext cx="3919232" cy="2941822"/>
          </a:xfrm>
          <a:prstGeom prst="rect">
            <a:avLst/>
          </a:prstGeom>
          <a:noFill/>
          <a:ln w="9525" cap="flat" cmpd="sng">
            <a:solidFill>
              <a:schemeClr val="lt1"/>
            </a:solidFill>
            <a:prstDash val="solid"/>
            <a:round/>
            <a:headEnd type="none" w="sm" len="sm"/>
            <a:tailEnd type="none" w="sm" len="sm"/>
          </a:ln>
        </p:spPr>
      </p:pic>
      <p:sp>
        <p:nvSpPr>
          <p:cNvPr id="257" name="Google Shape;257;p25"/>
          <p:cNvSpPr txBox="1"/>
          <p:nvPr/>
        </p:nvSpPr>
        <p:spPr>
          <a:xfrm>
            <a:off x="10536668" y="4746395"/>
            <a:ext cx="1306287" cy="215444"/>
          </a:xfrm>
          <a:prstGeom prst="rect">
            <a:avLst/>
          </a:prstGeom>
          <a:noFill/>
          <a:ln>
            <a:noFill/>
          </a:ln>
        </p:spPr>
        <p:txBody>
          <a:bodyPr spcFirstLastPara="1" wrap="square" lIns="91425" tIns="45700" rIns="91425" bIns="45700" anchor="t" anchorCtr="0">
            <a:spAutoFit/>
          </a:bodyPr>
          <a:lstStyle/>
          <a:p>
            <a:r>
              <a:rPr lang="en-GB" sz="800">
                <a:solidFill>
                  <a:schemeClr val="lt1"/>
                </a:solidFill>
                <a:latin typeface="Calibri"/>
                <a:ea typeface="Calibri"/>
                <a:cs typeface="Calibri"/>
                <a:sym typeface="Calibri"/>
              </a:rPr>
              <a:t>Photo: Jose Luis Agapito</a:t>
            </a:r>
            <a:endParaRPr/>
          </a:p>
        </p:txBody>
      </p:sp>
      <p:sp>
        <p:nvSpPr>
          <p:cNvPr id="258" name="Google Shape;258;p25"/>
          <p:cNvSpPr txBox="1"/>
          <p:nvPr/>
        </p:nvSpPr>
        <p:spPr>
          <a:xfrm>
            <a:off x="6748768" y="6642556"/>
            <a:ext cx="1404258" cy="215444"/>
          </a:xfrm>
          <a:prstGeom prst="rect">
            <a:avLst/>
          </a:prstGeom>
          <a:noFill/>
          <a:ln>
            <a:noFill/>
          </a:ln>
        </p:spPr>
        <p:txBody>
          <a:bodyPr spcFirstLastPara="1" wrap="square" lIns="91425" tIns="45700" rIns="91425" bIns="45700" anchor="t" anchorCtr="0">
            <a:spAutoFit/>
          </a:bodyPr>
          <a:lstStyle/>
          <a:p>
            <a:r>
              <a:rPr lang="en-GB" sz="800">
                <a:solidFill>
                  <a:schemeClr val="lt1"/>
                </a:solidFill>
                <a:latin typeface="Calibri"/>
                <a:ea typeface="Calibri"/>
                <a:cs typeface="Calibri"/>
                <a:sym typeface="Calibri"/>
              </a:rPr>
              <a:t>Photo: Stephen Shrubsole</a:t>
            </a:r>
            <a:endParaRPr/>
          </a:p>
        </p:txBody>
      </p:sp>
      <p:sp>
        <p:nvSpPr>
          <p:cNvPr id="259" name="Google Shape;259;p25"/>
          <p:cNvSpPr txBox="1"/>
          <p:nvPr/>
        </p:nvSpPr>
        <p:spPr>
          <a:xfrm>
            <a:off x="247013" y="2103819"/>
            <a:ext cx="1276987" cy="707846"/>
          </a:xfrm>
          <a:prstGeom prst="rect">
            <a:avLst/>
          </a:prstGeom>
          <a:noFill/>
          <a:ln>
            <a:noFill/>
          </a:ln>
        </p:spPr>
        <p:txBody>
          <a:bodyPr spcFirstLastPara="1" wrap="square" lIns="91425" tIns="45700" rIns="91425" bIns="45700" anchor="t" anchorCtr="0">
            <a:spAutoFit/>
          </a:bodyPr>
          <a:lstStyle/>
          <a:p>
            <a:r>
              <a:rPr lang="en-GB" sz="4000" dirty="0">
                <a:solidFill>
                  <a:schemeClr val="dk1"/>
                </a:solidFill>
                <a:latin typeface="Comic Sans MS"/>
                <a:ea typeface="Comic Sans MS"/>
                <a:cs typeface="Comic Sans MS"/>
                <a:sym typeface="Comic Sans MS"/>
              </a:rPr>
              <a:t>Coal</a:t>
            </a:r>
            <a:endParaRPr dirty="0"/>
          </a:p>
        </p:txBody>
      </p:sp>
      <p:sp>
        <p:nvSpPr>
          <p:cNvPr id="260" name="Google Shape;260;p25"/>
          <p:cNvSpPr txBox="1"/>
          <p:nvPr/>
        </p:nvSpPr>
        <p:spPr>
          <a:xfrm>
            <a:off x="4224330" y="2029004"/>
            <a:ext cx="1148471" cy="707886"/>
          </a:xfrm>
          <a:prstGeom prst="rect">
            <a:avLst/>
          </a:prstGeom>
          <a:noFill/>
          <a:ln>
            <a:noFill/>
          </a:ln>
        </p:spPr>
        <p:txBody>
          <a:bodyPr spcFirstLastPara="1" wrap="square" lIns="91425" tIns="45700" rIns="91425" bIns="45700" anchor="t" anchorCtr="0">
            <a:spAutoFit/>
          </a:bodyPr>
          <a:lstStyle/>
          <a:p>
            <a:r>
              <a:rPr lang="en-GB" sz="4000" dirty="0">
                <a:solidFill>
                  <a:schemeClr val="dk1"/>
                </a:solidFill>
                <a:latin typeface="Comic Sans MS"/>
                <a:ea typeface="Comic Sans MS"/>
                <a:cs typeface="Comic Sans MS"/>
                <a:sym typeface="Comic Sans MS"/>
              </a:rPr>
              <a:t>Oil</a:t>
            </a:r>
            <a:endParaRPr dirty="0"/>
          </a:p>
        </p:txBody>
      </p:sp>
      <p:sp>
        <p:nvSpPr>
          <p:cNvPr id="261" name="Google Shape;261;p25"/>
          <p:cNvSpPr txBox="1"/>
          <p:nvPr/>
        </p:nvSpPr>
        <p:spPr>
          <a:xfrm>
            <a:off x="8207315" y="2029004"/>
            <a:ext cx="1145735" cy="707886"/>
          </a:xfrm>
          <a:prstGeom prst="rect">
            <a:avLst/>
          </a:prstGeom>
          <a:noFill/>
          <a:ln>
            <a:noFill/>
          </a:ln>
        </p:spPr>
        <p:txBody>
          <a:bodyPr spcFirstLastPara="1" wrap="square" lIns="91425" tIns="45700" rIns="91425" bIns="45700" anchor="t" anchorCtr="0">
            <a:spAutoFit/>
          </a:bodyPr>
          <a:lstStyle/>
          <a:p>
            <a:r>
              <a:rPr lang="en-GB" sz="4000" dirty="0">
                <a:solidFill>
                  <a:schemeClr val="lt1"/>
                </a:solidFill>
                <a:latin typeface="Comic Sans MS"/>
                <a:ea typeface="Comic Sans MS"/>
                <a:cs typeface="Comic Sans MS"/>
                <a:sym typeface="Comic Sans MS"/>
              </a:rPr>
              <a:t>Gas</a:t>
            </a:r>
            <a:endParaRPr dirty="0"/>
          </a:p>
        </p:txBody>
      </p:sp>
    </p:spTree>
    <p:extLst>
      <p:ext uri="{BB962C8B-B14F-4D97-AF65-F5344CB8AC3E}">
        <p14:creationId xmlns:p14="http://schemas.microsoft.com/office/powerpoint/2010/main" val="1445818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A close up of text on a black background&#10;&#10;Description generated with high confidence">
            <a:extLst>
              <a:ext uri="{FF2B5EF4-FFF2-40B4-BE49-F238E27FC236}">
                <a16:creationId xmlns:a16="http://schemas.microsoft.com/office/drawing/2014/main" id="{A9DC4B14-D73A-4C33-8677-0A1F779F563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98938" y="1675013"/>
            <a:ext cx="7837564" cy="5005978"/>
          </a:xfrm>
          <a:prstGeom prst="rect">
            <a:avLst/>
          </a:prstGeom>
        </p:spPr>
      </p:pic>
      <p:sp>
        <p:nvSpPr>
          <p:cNvPr id="2" name="Shape 130">
            <a:extLst>
              <a:ext uri="{FF2B5EF4-FFF2-40B4-BE49-F238E27FC236}">
                <a16:creationId xmlns:a16="http://schemas.microsoft.com/office/drawing/2014/main" id="{CFC36667-B163-469E-B486-595454D2A31A}"/>
              </a:ext>
            </a:extLst>
          </p:cNvPr>
          <p:cNvSpPr/>
          <p:nvPr/>
        </p:nvSpPr>
        <p:spPr>
          <a:xfrm>
            <a:off x="0" y="225461"/>
            <a:ext cx="11842782" cy="121058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a:lstStyle>
          <a:p>
            <a:r>
              <a:rPr dirty="0"/>
              <a:t>It takes millions of years for decaying </a:t>
            </a:r>
            <a:r>
              <a:rPr lang="en-GB" dirty="0"/>
              <a:t>organic</a:t>
            </a:r>
            <a:r>
              <a:rPr dirty="0"/>
              <a:t> matter </a:t>
            </a:r>
            <a:r>
              <a:rPr lang="en-GB" dirty="0"/>
              <a:t>to be crushed and heated</a:t>
            </a:r>
            <a:r>
              <a:rPr dirty="0"/>
              <a:t> underground </a:t>
            </a:r>
            <a:r>
              <a:rPr lang="en-GB" dirty="0"/>
              <a:t>to</a:t>
            </a:r>
            <a:r>
              <a:rPr dirty="0"/>
              <a:t> form </a:t>
            </a:r>
            <a:r>
              <a:rPr lang="en-GB" dirty="0">
                <a:ea typeface="Helvetica"/>
                <a:cs typeface="Helvetica"/>
                <a:sym typeface="Helvetica"/>
              </a:rPr>
              <a:t>fossil fuels</a:t>
            </a:r>
            <a:r>
              <a:rPr dirty="0"/>
              <a:t>.</a:t>
            </a:r>
            <a:r>
              <a:rPr lang="en-GB" dirty="0"/>
              <a:t> </a:t>
            </a:r>
            <a:endParaRPr dirty="0"/>
          </a:p>
        </p:txBody>
      </p:sp>
      <p:sp>
        <p:nvSpPr>
          <p:cNvPr id="5" name="TextBox 4">
            <a:extLst>
              <a:ext uri="{FF2B5EF4-FFF2-40B4-BE49-F238E27FC236}">
                <a16:creationId xmlns:a16="http://schemas.microsoft.com/office/drawing/2014/main" id="{45226A84-D62C-41B8-A5E8-8356E3191E55}"/>
              </a:ext>
            </a:extLst>
          </p:cNvPr>
          <p:cNvSpPr txBox="1"/>
          <p:nvPr/>
        </p:nvSpPr>
        <p:spPr>
          <a:xfrm>
            <a:off x="5165834" y="6427076"/>
            <a:ext cx="4719144" cy="507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900" b="1"/>
              <a:t>Image: </a:t>
            </a:r>
            <a:r>
              <a:rPr lang="en-GB" sz="900" b="1">
                <a:ea typeface="+mn-lt"/>
                <a:cs typeface="+mn-lt"/>
              </a:rPr>
              <a:t>Steve Greb, © Kentucky Geological Survey</a:t>
            </a:r>
            <a:endParaRPr lang="en-US" b="1">
              <a:ea typeface="+mn-lt"/>
              <a:cs typeface="+mn-lt"/>
            </a:endParaRPr>
          </a:p>
          <a:p>
            <a:endParaRPr lang="en-US">
              <a:ea typeface="+mn-lt"/>
              <a:cs typeface="+mn-lt"/>
            </a:endParaRPr>
          </a:p>
        </p:txBody>
      </p:sp>
      <p:sp>
        <p:nvSpPr>
          <p:cNvPr id="4" name="Rectangle 3">
            <a:extLst>
              <a:ext uri="{FF2B5EF4-FFF2-40B4-BE49-F238E27FC236}">
                <a16:creationId xmlns:a16="http://schemas.microsoft.com/office/drawing/2014/main" id="{39D15542-CF6C-4E1F-A412-72A700E654AD}"/>
              </a:ext>
            </a:extLst>
          </p:cNvPr>
          <p:cNvSpPr/>
          <p:nvPr/>
        </p:nvSpPr>
        <p:spPr>
          <a:xfrm>
            <a:off x="698938" y="6356131"/>
            <a:ext cx="914400" cy="4519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7598661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21974</TotalTime>
  <Words>657</Words>
  <Application>Microsoft Office PowerPoint</Application>
  <PresentationFormat>Widescreen</PresentationFormat>
  <Paragraphs>48</Paragraphs>
  <Slides>27</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27</vt:i4>
      </vt:variant>
    </vt:vector>
  </HeadingPairs>
  <TitlesOfParts>
    <vt:vector size="33" baseType="lpstr">
      <vt:lpstr>Arial</vt:lpstr>
      <vt:lpstr>Calibri</vt:lpstr>
      <vt:lpstr>Calibri Light</vt:lpstr>
      <vt:lpstr>Comic Sans MS</vt:lpstr>
      <vt:lpstr>-webkit-standard</vt:lpstr>
      <vt:lpstr>Office Theme</vt:lpstr>
      <vt:lpstr>PowerPoint Presentation</vt:lpstr>
      <vt:lpstr>PowerPoint Presentation</vt:lpstr>
      <vt:lpstr>Starter activity – work in groups: Can you list every item you have used before school today?</vt:lpstr>
      <vt:lpstr>Which materials and resources have gone into producing each item? </vt:lpstr>
      <vt:lpstr>Some resources are grown as crops.  </vt:lpstr>
      <vt:lpstr>Some of the materials are mined out of the ground.</vt:lpstr>
      <vt:lpstr>Most of the processes needed to make the items we use require electricity</vt:lpstr>
      <vt:lpstr>In most power stations, fossil fuels are burned to generate the electricity.</vt:lpstr>
      <vt:lpstr>PowerPoint Presentation</vt:lpstr>
      <vt:lpstr>Another big problem is that fossil fuels release carbon dioxide when they burn.</vt:lpstr>
      <vt:lpstr>Carbon dioxide is a greenhouse gas   It forms a layer in the atmosphere that reflects heat back to Earth. </vt:lpstr>
      <vt:lpstr>…..this causes the Earth to warm up  – a bit like tomatoes in a greenhouse</vt:lpstr>
      <vt:lpstr>Many resources are used to create products that are destined to be thrown away. </vt:lpstr>
      <vt:lpstr>PowerPoint Presentation</vt:lpstr>
      <vt:lpstr>PowerPoint Presentation</vt:lpstr>
      <vt:lpstr>PowerPoint Presentation</vt:lpstr>
      <vt:lpstr>Make sure all unwanted food scraps go in a food waste caddy bin.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Let’s work together to reduce that amount!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SURREY RECYCLING 1</dc:title>
  <dc:creator>amy.johnston@ypte.org.uk</dc:creator>
  <cp:lastModifiedBy>Paul Barnett</cp:lastModifiedBy>
  <cp:revision>68</cp:revision>
  <dcterms:created xsi:type="dcterms:W3CDTF">2022-01-14T11:33:49Z</dcterms:created>
  <dcterms:modified xsi:type="dcterms:W3CDTF">2022-03-29T15:03:59Z</dcterms:modified>
</cp:coreProperties>
</file>