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337" r:id="rId2"/>
    <p:sldId id="273" r:id="rId3"/>
    <p:sldId id="305" r:id="rId4"/>
    <p:sldId id="308" r:id="rId5"/>
    <p:sldId id="259" r:id="rId6"/>
    <p:sldId id="292" r:id="rId7"/>
    <p:sldId id="293" r:id="rId8"/>
    <p:sldId id="294" r:id="rId9"/>
    <p:sldId id="297" r:id="rId10"/>
    <p:sldId id="296" r:id="rId11"/>
    <p:sldId id="282" r:id="rId12"/>
    <p:sldId id="289" r:id="rId13"/>
    <p:sldId id="290" r:id="rId14"/>
    <p:sldId id="275" r:id="rId15"/>
    <p:sldId id="307" r:id="rId16"/>
    <p:sldId id="265" r:id="rId17"/>
    <p:sldId id="291" r:id="rId18"/>
    <p:sldId id="277" r:id="rId19"/>
    <p:sldId id="274" r:id="rId20"/>
    <p:sldId id="278" r:id="rId21"/>
    <p:sldId id="260" r:id="rId22"/>
    <p:sldId id="303" r:id="rId23"/>
    <p:sldId id="300" r:id="rId24"/>
    <p:sldId id="304" r:id="rId25"/>
    <p:sldId id="298" r:id="rId26"/>
    <p:sldId id="266" r:id="rId27"/>
    <p:sldId id="30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70"/>
  </p:normalViewPr>
  <p:slideViewPr>
    <p:cSldViewPr snapToGrid="0" snapToObjects="1">
      <p:cViewPr varScale="1">
        <p:scale>
          <a:sx n="86" d="100"/>
          <a:sy n="86" d="100"/>
        </p:scale>
        <p:origin x="53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B7AC3E-6953-234C-9089-1091D416C1FA}" type="datetimeFigureOut">
              <a:rPr lang="en-US" smtClean="0"/>
              <a:t>3/29/2022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9A64F-67E2-4644-AE5E-6725AF07B087}" type="slidenum">
              <a:rPr lang="en-US" smtClean="0"/>
              <a:t>‹#›</a:t>
            </a:fld>
            <a:endParaRPr lang="en-US"/>
          </a:p>
        </p:txBody>
      </p:sp>
    </p:spTree>
    <p:extLst>
      <p:ext uri="{BB962C8B-B14F-4D97-AF65-F5344CB8AC3E}">
        <p14:creationId xmlns:p14="http://schemas.microsoft.com/office/powerpoint/2010/main" val="3557565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90" name="Google Shape;290;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4024559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460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BFAF0-504A-5240-8676-D8432B53C6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520ABF4-3DBC-A64B-8ED7-9BDD3E5832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9AA17E6-FDAF-ED45-B073-518EB134BA45}"/>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036782E6-4373-DD41-A7D2-83A26A8EA9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DBC229-5EFA-524C-B57D-99019BF247FE}"/>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303594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CFD02-A243-084A-94FB-DE1A80D51DCD}"/>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6EBC560-3E4A-7342-AF7D-B7231083B39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639964-A1EF-3040-A454-7828872804F4}"/>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DB8AA1C1-2AA1-A640-A0C8-633C14E3D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7C775A-CA80-1E44-9BC3-EC70592B1969}"/>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2636789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A0BB81B-F05A-5344-B521-1B14136C1FA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34F4A5F-8F54-2A45-AEDF-6BAE2250C7C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F5061D-F136-F24E-BFC5-94A993FA917A}"/>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17F2DD7F-1276-6E40-95FB-2521017799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B7DE22-8A2A-4847-BAE0-1E91B38BD30E}"/>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3834455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CE5F6-7B6C-2549-9184-FE8E3107206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4A0E037-85A2-4B42-A8AB-22FD3CE2F69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5F5AA8-4991-A541-A8B9-926A4135098F}"/>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6C53955F-FFEF-7142-9C4F-043AEFC4D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150BF-482C-7F4F-935F-218141992C2D}"/>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293941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FCD1E-2BB0-BB41-94C5-506EBACDE45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2816E0B-EFD9-6043-A6B6-243D9E43D9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3FD378D-3BE8-2C43-841C-C9C8D00BF85B}"/>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0C85D650-74B8-DD4B-9968-BE37C9A686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55DB2C-64E3-2947-9AEF-E5B2EC6761D5}"/>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2802636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F1961-DA9C-A94C-AEAF-3D1F9441340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726C890-61CE-8F4F-A8CD-8A47966A4FD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95F533A-367A-3647-ABC9-9D86D68D104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B601B4-D4D5-4B40-A595-371DAF0770C0}"/>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6" name="Footer Placeholder 5">
            <a:extLst>
              <a:ext uri="{FF2B5EF4-FFF2-40B4-BE49-F238E27FC236}">
                <a16:creationId xmlns:a16="http://schemas.microsoft.com/office/drawing/2014/main" id="{15C0D723-3287-4244-B892-FC91E7D2D1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2B8F89-6326-2544-ACD4-7E3A386A8E6B}"/>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235525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42F30-0AE3-A04E-A7E3-0A0D010FB8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ED036E1-B22F-104F-BB92-7A70D203D4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9E2164C-ED5F-5A4D-AF7C-03B4F2E5402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67C97A9-39C5-5146-9DE4-DFD236894A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EA3746E-4A8E-9141-B1AF-85AE9C81BA8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A5C1039-98F6-AD44-BF7E-F98BA9381AD3}"/>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8" name="Footer Placeholder 7">
            <a:extLst>
              <a:ext uri="{FF2B5EF4-FFF2-40B4-BE49-F238E27FC236}">
                <a16:creationId xmlns:a16="http://schemas.microsoft.com/office/drawing/2014/main" id="{5C9CB084-4800-9947-8B13-A03AF830B0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B06D8B-FB0F-0A4A-83FC-2FF8766943CD}"/>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1901728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2BCD7-5CBD-7A46-8A08-0CACEEF3B92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348A299-0E56-3048-B416-4927AC493D33}"/>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4" name="Footer Placeholder 3">
            <a:extLst>
              <a:ext uri="{FF2B5EF4-FFF2-40B4-BE49-F238E27FC236}">
                <a16:creationId xmlns:a16="http://schemas.microsoft.com/office/drawing/2014/main" id="{BDE1DD54-6497-EE4E-8FEF-41E8F959EE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32EA94-5FD5-984B-898B-F69C92A8F699}"/>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1547805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F80832-A782-E647-8EA6-B8E540ACD954}"/>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3" name="Footer Placeholder 2">
            <a:extLst>
              <a:ext uri="{FF2B5EF4-FFF2-40B4-BE49-F238E27FC236}">
                <a16:creationId xmlns:a16="http://schemas.microsoft.com/office/drawing/2014/main" id="{B7C37A60-F48D-6F4E-8AC9-A3F036021C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A6A31E1-9965-1247-9EF6-7B2997C0171D}"/>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3050334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C2E3C-8552-7E45-9E3D-DA1545EC70B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D94E061-9C2A-EF4C-96CD-F897E3D4C7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EFA3744-F4DB-DA47-8A82-0E8A65314A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1B8514F-CE27-504B-A83C-FC9EDD7CAD86}"/>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6" name="Footer Placeholder 5">
            <a:extLst>
              <a:ext uri="{FF2B5EF4-FFF2-40B4-BE49-F238E27FC236}">
                <a16:creationId xmlns:a16="http://schemas.microsoft.com/office/drawing/2014/main" id="{DC52A8CD-CD6E-BD48-9D5E-9621D32AC2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2ACFC1-5A93-6F45-9B7D-67F9676ACFB4}"/>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3753908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B2F9C-F5BC-FA49-8357-CFBD427399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99843F3-A20E-ED43-9076-EB0316280B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E8632A-802C-D84E-BA9E-10C8FD8CCE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C31E18E-5CAD-5149-887D-5ADBBCBAA6AB}"/>
              </a:ext>
            </a:extLst>
          </p:cNvPr>
          <p:cNvSpPr>
            <a:spLocks noGrp="1"/>
          </p:cNvSpPr>
          <p:nvPr>
            <p:ph type="dt" sz="half" idx="10"/>
          </p:nvPr>
        </p:nvSpPr>
        <p:spPr/>
        <p:txBody>
          <a:bodyPr/>
          <a:lstStyle/>
          <a:p>
            <a:fld id="{A7D5C4C3-5424-274F-B7A5-2C1AECCA193A}" type="datetimeFigureOut">
              <a:rPr lang="en-US" smtClean="0"/>
              <a:t>3/29/2022</a:t>
            </a:fld>
            <a:endParaRPr lang="en-US"/>
          </a:p>
        </p:txBody>
      </p:sp>
      <p:sp>
        <p:nvSpPr>
          <p:cNvPr id="6" name="Footer Placeholder 5">
            <a:extLst>
              <a:ext uri="{FF2B5EF4-FFF2-40B4-BE49-F238E27FC236}">
                <a16:creationId xmlns:a16="http://schemas.microsoft.com/office/drawing/2014/main" id="{38D654B5-EE49-B749-A2E7-C921E53E56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E80ECC-AF97-374B-A3A1-5124DDB37C26}"/>
              </a:ext>
            </a:extLst>
          </p:cNvPr>
          <p:cNvSpPr>
            <a:spLocks noGrp="1"/>
          </p:cNvSpPr>
          <p:nvPr>
            <p:ph type="sldNum" sz="quarter" idx="12"/>
          </p:nvPr>
        </p:nvSpPr>
        <p:spPr/>
        <p:txBody>
          <a:bodyPr/>
          <a:lstStyle/>
          <a:p>
            <a:fld id="{FAC8591F-7E9E-E849-B706-01E87932F8DA}" type="slidenum">
              <a:rPr lang="en-US" smtClean="0"/>
              <a:t>‹#›</a:t>
            </a:fld>
            <a:endParaRPr lang="en-US"/>
          </a:p>
        </p:txBody>
      </p:sp>
    </p:spTree>
    <p:extLst>
      <p:ext uri="{BB962C8B-B14F-4D97-AF65-F5344CB8AC3E}">
        <p14:creationId xmlns:p14="http://schemas.microsoft.com/office/powerpoint/2010/main" val="2802150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935157-8E74-4A41-B0FF-51D9EA4FB6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113C3A4-F226-8543-88FA-58A17D50A1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B6C59C7-0B26-AD4E-815B-03EB479B3E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D5C4C3-5424-274F-B7A5-2C1AECCA193A}" type="datetimeFigureOut">
              <a:rPr lang="en-US" smtClean="0"/>
              <a:t>3/29/2022</a:t>
            </a:fld>
            <a:endParaRPr lang="en-US"/>
          </a:p>
        </p:txBody>
      </p:sp>
      <p:sp>
        <p:nvSpPr>
          <p:cNvPr id="5" name="Footer Placeholder 4">
            <a:extLst>
              <a:ext uri="{FF2B5EF4-FFF2-40B4-BE49-F238E27FC236}">
                <a16:creationId xmlns:a16="http://schemas.microsoft.com/office/drawing/2014/main" id="{D7A35423-A061-AD44-930D-FC259B5C4E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94126F-FBE1-5943-B41E-B6E175D016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C8591F-7E9E-E849-B706-01E87932F8DA}" type="slidenum">
              <a:rPr lang="en-US" smtClean="0"/>
              <a:t>‹#›</a:t>
            </a:fld>
            <a:endParaRPr lang="en-US"/>
          </a:p>
        </p:txBody>
      </p:sp>
    </p:spTree>
    <p:extLst>
      <p:ext uri="{BB962C8B-B14F-4D97-AF65-F5344CB8AC3E}">
        <p14:creationId xmlns:p14="http://schemas.microsoft.com/office/powerpoint/2010/main" val="131562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urreyep.org.uk/free-lesson-plans/"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http://www.ypte.org.uk/" TargetMode="External"/><Relationship Id="rId4" Type="http://schemas.openxmlformats.org/officeDocument/2006/relationships/hyperlink" Target="http://www.surreyep.org.u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ED674C-E06B-2F48-8B2E-E80B7CB8D226}"/>
              </a:ext>
            </a:extLst>
          </p:cNvPr>
          <p:cNvSpPr/>
          <p:nvPr/>
        </p:nvSpPr>
        <p:spPr>
          <a:xfrm>
            <a:off x="4065668" y="313565"/>
            <a:ext cx="4060663" cy="769441"/>
          </a:xfrm>
          <a:prstGeom prst="rect">
            <a:avLst/>
          </a:prstGeom>
        </p:spPr>
        <p:txBody>
          <a:bodyPr wrap="none">
            <a:spAutoFit/>
          </a:bodyPr>
          <a:lstStyle/>
          <a:p>
            <a:r>
              <a:rPr lang="en-GB" b="0" i="0" u="none" strike="noStrike" dirty="0">
                <a:solidFill>
                  <a:srgbClr val="000000"/>
                </a:solidFill>
                <a:effectLst/>
                <a:latin typeface="-webkit-standard"/>
              </a:rPr>
              <a:t> </a:t>
            </a:r>
            <a:r>
              <a:rPr lang="en-GB" sz="4400" dirty="0"/>
              <a:t>Note to teachers</a:t>
            </a:r>
            <a:endParaRPr lang="en-US" sz="4400" dirty="0"/>
          </a:p>
        </p:txBody>
      </p:sp>
      <p:pic>
        <p:nvPicPr>
          <p:cNvPr id="1026" name="Picture 2" descr="/var/folders/bk/q0hwmfyd39706yg9l41cp_7c0000gn/T/com.microsoft.Powerpoint/WebArchiveCopyPasteTempFiles/saMskkk5GPIAAAAASUVORK5CYII=">
            <a:extLst>
              <a:ext uri="{FF2B5EF4-FFF2-40B4-BE49-F238E27FC236}">
                <a16:creationId xmlns:a16="http://schemas.microsoft.com/office/drawing/2014/main" id="{B58EC862-ED05-FC40-8146-7E697FEAF1D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14878" y="5615354"/>
            <a:ext cx="1569880" cy="941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DFDB00A-917F-3A42-93C6-AE06AB4FB684}"/>
              </a:ext>
            </a:extLst>
          </p:cNvPr>
          <p:cNvSpPr txBox="1"/>
          <p:nvPr/>
        </p:nvSpPr>
        <p:spPr>
          <a:xfrm>
            <a:off x="1357590" y="1344949"/>
            <a:ext cx="10155760" cy="4247317"/>
          </a:xfrm>
          <a:prstGeom prst="rect">
            <a:avLst/>
          </a:prstGeom>
          <a:noFill/>
        </p:spPr>
        <p:txBody>
          <a:bodyPr wrap="square" rtlCol="0">
            <a:spAutoFit/>
          </a:bodyPr>
          <a:lstStyle/>
          <a:p>
            <a:pPr fontAlgn="base"/>
            <a:r>
              <a:rPr lang="en-US" dirty="0"/>
              <a:t>Thank you for downloading this presentation from the Surrey Environment Partnership, produced in collaboration with the Young People’s Trust for the Environment. This presentation should be used in conjunction with the teachers’ guide which is included in the file with this one (downloaded from the </a:t>
            </a:r>
            <a:r>
              <a:rPr lang="en-US" dirty="0">
                <a:hlinkClick r:id="rId3"/>
              </a:rPr>
              <a:t>SEP website</a:t>
            </a:r>
            <a:r>
              <a:rPr lang="en-US" dirty="0"/>
              <a:t>. You are welcome to modify it by adding your own slides or deleting ones you don’t need.​</a:t>
            </a:r>
          </a:p>
          <a:p>
            <a:pPr fontAlgn="base"/>
            <a:r>
              <a:rPr lang="en-US" dirty="0"/>
              <a:t>​</a:t>
            </a:r>
            <a:br>
              <a:rPr lang="en-US" dirty="0"/>
            </a:br>
            <a:r>
              <a:rPr lang="en-US" dirty="0"/>
              <a:t>Please do not remove the photo credits from any of the photos you use, and we would be very grateful if you could leave any logos and web addresses on the relevant pages.  ​</a:t>
            </a:r>
          </a:p>
          <a:p>
            <a:pPr fontAlgn="base"/>
            <a:br>
              <a:rPr lang="en-US" dirty="0"/>
            </a:br>
            <a:r>
              <a:rPr lang="en-US" dirty="0"/>
              <a:t>​We want to encourage more and more young people to learn about the impact of waste and recycling on the planet. You can find lots of information on how to reduce waste and recycle more on our website: </a:t>
            </a:r>
            <a:r>
              <a:rPr lang="en-GB" u="sng" dirty="0">
                <a:hlinkClick r:id="rId4"/>
              </a:rPr>
              <a:t>www.surreyep.org.uk</a:t>
            </a:r>
            <a:r>
              <a:rPr lang="en-GB" dirty="0"/>
              <a:t>  </a:t>
            </a:r>
            <a:r>
              <a:rPr lang="en-US" dirty="0"/>
              <a:t>You can also find information on taking care of our world by visiting the ‘Explore’ section of YPTE’s website: </a:t>
            </a:r>
            <a:r>
              <a:rPr lang="en-GB" u="sng" dirty="0">
                <a:hlinkClick r:id="rId5"/>
              </a:rPr>
              <a:t>www.ypte.org.uk</a:t>
            </a:r>
            <a:r>
              <a:rPr lang="en-GB" dirty="0"/>
              <a:t>​</a:t>
            </a:r>
            <a:br>
              <a:rPr lang="en-US" dirty="0"/>
            </a:br>
            <a:endParaRPr lang="en-US" dirty="0"/>
          </a:p>
          <a:p>
            <a:r>
              <a:rPr lang="en-US" dirty="0"/>
              <a:t>Contact us at: </a:t>
            </a:r>
            <a:r>
              <a:rPr lang="en-GB" dirty="0" err="1"/>
              <a:t>comms@surreyep.org.uk</a:t>
            </a:r>
            <a:endParaRPr lang="en-GB" dirty="0"/>
          </a:p>
          <a:p>
            <a:endParaRPr lang="en-US" dirty="0"/>
          </a:p>
        </p:txBody>
      </p:sp>
      <p:pic>
        <p:nvPicPr>
          <p:cNvPr id="7" name="Picture 6">
            <a:extLst>
              <a:ext uri="{FF2B5EF4-FFF2-40B4-BE49-F238E27FC236}">
                <a16:creationId xmlns:a16="http://schemas.microsoft.com/office/drawing/2014/main" id="{D3955146-098E-A240-A113-FEEDE3C84B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7242" y="5376499"/>
            <a:ext cx="5286846" cy="1355601"/>
          </a:xfrm>
          <a:prstGeom prst="rect">
            <a:avLst/>
          </a:prstGeom>
        </p:spPr>
      </p:pic>
    </p:spTree>
    <p:extLst>
      <p:ext uri="{BB962C8B-B14F-4D97-AF65-F5344CB8AC3E}">
        <p14:creationId xmlns:p14="http://schemas.microsoft.com/office/powerpoint/2010/main" val="1403489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8398E-C89F-584E-A693-24E0145055AE}"/>
              </a:ext>
            </a:extLst>
          </p:cNvPr>
          <p:cNvSpPr>
            <a:spLocks noGrp="1"/>
          </p:cNvSpPr>
          <p:nvPr>
            <p:ph type="title"/>
          </p:nvPr>
        </p:nvSpPr>
        <p:spPr>
          <a:xfrm>
            <a:off x="746234" y="375635"/>
            <a:ext cx="11070021" cy="1325563"/>
          </a:xfrm>
        </p:spPr>
        <p:txBody>
          <a:bodyPr>
            <a:noAutofit/>
          </a:bodyPr>
          <a:lstStyle/>
          <a:p>
            <a:r>
              <a:rPr lang="en-US" sz="3600" dirty="0">
                <a:latin typeface="+mn-lt"/>
              </a:rPr>
              <a:t>The vehicles that transport our food so many miles around the world also produce harmful emissions.</a:t>
            </a:r>
          </a:p>
        </p:txBody>
      </p:sp>
      <p:pic>
        <p:nvPicPr>
          <p:cNvPr id="6" name="Picture 5">
            <a:extLst>
              <a:ext uri="{FF2B5EF4-FFF2-40B4-BE49-F238E27FC236}">
                <a16:creationId xmlns:a16="http://schemas.microsoft.com/office/drawing/2014/main" id="{3553826F-1DA4-564F-AC8C-6D47F9918F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9793"/>
          <a:stretch/>
        </p:blipFill>
        <p:spPr>
          <a:xfrm>
            <a:off x="163895" y="1849821"/>
            <a:ext cx="11864210" cy="5788408"/>
          </a:xfrm>
          <a:prstGeom prst="rect">
            <a:avLst/>
          </a:prstGeom>
        </p:spPr>
      </p:pic>
    </p:spTree>
    <p:extLst>
      <p:ext uri="{BB962C8B-B14F-4D97-AF65-F5344CB8AC3E}">
        <p14:creationId xmlns:p14="http://schemas.microsoft.com/office/powerpoint/2010/main" val="1389262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F547CB1-67FC-114A-96CF-6A7FEF7F86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1443" y="158956"/>
            <a:ext cx="11500625" cy="6534314"/>
          </a:xfrm>
          <a:prstGeom prst="rect">
            <a:avLst/>
          </a:prstGeom>
        </p:spPr>
      </p:pic>
      <p:sp>
        <p:nvSpPr>
          <p:cNvPr id="3" name="Content Placeholder 2">
            <a:extLst>
              <a:ext uri="{FF2B5EF4-FFF2-40B4-BE49-F238E27FC236}">
                <a16:creationId xmlns:a16="http://schemas.microsoft.com/office/drawing/2014/main" id="{BABE0202-9399-184C-BDFB-51C856262251}"/>
              </a:ext>
            </a:extLst>
          </p:cNvPr>
          <p:cNvSpPr>
            <a:spLocks noGrp="1"/>
          </p:cNvSpPr>
          <p:nvPr>
            <p:ph idx="1"/>
          </p:nvPr>
        </p:nvSpPr>
        <p:spPr>
          <a:xfrm>
            <a:off x="401443" y="158956"/>
            <a:ext cx="11586118" cy="1290703"/>
          </a:xfrm>
          <a:solidFill>
            <a:schemeClr val="bg1"/>
          </a:solidFill>
        </p:spPr>
        <p:txBody>
          <a:bodyPr>
            <a:normAutofit/>
          </a:bodyPr>
          <a:lstStyle/>
          <a:p>
            <a:pPr marL="0" indent="0">
              <a:buNone/>
            </a:pPr>
            <a:r>
              <a:rPr lang="en-GB" sz="3600" dirty="0"/>
              <a:t>None of Surrey’s food waste goes to landfill, but it’s best if it is disposed of in a food waste bin.</a:t>
            </a:r>
          </a:p>
          <a:p>
            <a:endParaRPr lang="en-US" dirty="0"/>
          </a:p>
        </p:txBody>
      </p:sp>
    </p:spTree>
    <p:extLst>
      <p:ext uri="{BB962C8B-B14F-4D97-AF65-F5344CB8AC3E}">
        <p14:creationId xmlns:p14="http://schemas.microsoft.com/office/powerpoint/2010/main" val="2165756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0"/>
          <p:cNvSpPr txBox="1">
            <a:spLocks noGrp="1"/>
          </p:cNvSpPr>
          <p:nvPr>
            <p:ph type="title"/>
          </p:nvPr>
        </p:nvSpPr>
        <p:spPr>
          <a:xfrm>
            <a:off x="7153273" y="633984"/>
            <a:ext cx="3429000" cy="5624914"/>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3600"/>
            </a:pPr>
            <a:r>
              <a:rPr lang="en-GB" sz="3600" dirty="0">
                <a:latin typeface="Calibri"/>
                <a:ea typeface="Calibri"/>
                <a:cs typeface="Calibri"/>
                <a:sym typeface="Calibri"/>
              </a:rPr>
              <a:t>Methane is a greenhouse gas. </a:t>
            </a:r>
            <a:br>
              <a:rPr lang="en-GB" sz="3600" dirty="0">
                <a:latin typeface="Calibri"/>
                <a:ea typeface="Calibri"/>
                <a:cs typeface="Calibri"/>
                <a:sym typeface="Calibri"/>
              </a:rPr>
            </a:br>
            <a:br>
              <a:rPr lang="en-GB" sz="3600" dirty="0">
                <a:latin typeface="Calibri"/>
                <a:ea typeface="Calibri"/>
                <a:cs typeface="Calibri"/>
                <a:sym typeface="Calibri"/>
              </a:rPr>
            </a:br>
            <a:r>
              <a:rPr lang="en-GB" sz="3600" dirty="0">
                <a:latin typeface="Calibri"/>
                <a:ea typeface="Calibri"/>
                <a:cs typeface="Calibri"/>
                <a:sym typeface="Calibri"/>
              </a:rPr>
              <a:t>It forms a layer in the atmosphere that reflects heat back to Earth. </a:t>
            </a:r>
            <a:endParaRPr dirty="0"/>
          </a:p>
        </p:txBody>
      </p:sp>
      <p:pic>
        <p:nvPicPr>
          <p:cNvPr id="4" name="Picture 3">
            <a:extLst>
              <a:ext uri="{FF2B5EF4-FFF2-40B4-BE49-F238E27FC236}">
                <a16:creationId xmlns:a16="http://schemas.microsoft.com/office/drawing/2014/main" id="{1EC5D005-7874-BC4C-91F1-8D1AAAE9D30A}"/>
              </a:ext>
            </a:extLst>
          </p:cNvPr>
          <p:cNvPicPr>
            <a:picLocks noChangeAspect="1"/>
          </p:cNvPicPr>
          <p:nvPr/>
        </p:nvPicPr>
        <p:blipFill>
          <a:blip r:embed="rId3"/>
          <a:stretch>
            <a:fillRect/>
          </a:stretch>
        </p:blipFill>
        <p:spPr>
          <a:xfrm>
            <a:off x="288398" y="164372"/>
            <a:ext cx="6734194" cy="6693627"/>
          </a:xfrm>
          <a:prstGeom prst="rect">
            <a:avLst/>
          </a:prstGeom>
        </p:spPr>
      </p:pic>
    </p:spTree>
    <p:extLst>
      <p:ext uri="{BB962C8B-B14F-4D97-AF65-F5344CB8AC3E}">
        <p14:creationId xmlns:p14="http://schemas.microsoft.com/office/powerpoint/2010/main" val="2271854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1"/>
          <p:cNvSpPr txBox="1">
            <a:spLocks noGrp="1"/>
          </p:cNvSpPr>
          <p:nvPr>
            <p:ph type="title"/>
          </p:nvPr>
        </p:nvSpPr>
        <p:spPr>
          <a:xfrm>
            <a:off x="6512311" y="1351532"/>
            <a:ext cx="4607413" cy="5035484"/>
          </a:xfrm>
          <a:prstGeom prst="rect">
            <a:avLst/>
          </a:prstGeom>
          <a:noFill/>
          <a:ln>
            <a:noFill/>
          </a:ln>
        </p:spPr>
        <p:txBody>
          <a:bodyPr spcFirstLastPara="1" vert="horz" wrap="square" lIns="91425" tIns="45700" rIns="91425" bIns="45700" rtlCol="0" anchor="ctr" anchorCtr="0">
            <a:normAutofit/>
          </a:bodyPr>
          <a:lstStyle/>
          <a:p>
            <a:pPr algn="ctr">
              <a:spcBef>
                <a:spcPts val="0"/>
              </a:spcBef>
              <a:buClr>
                <a:schemeClr val="dk1"/>
              </a:buClr>
              <a:buSzPts val="3959"/>
            </a:pPr>
            <a:r>
              <a:rPr lang="en-GB" sz="3600" dirty="0">
                <a:latin typeface="+mn-lt"/>
              </a:rPr>
              <a:t>This causes the Earth to warm up, accelerating climate change. </a:t>
            </a:r>
            <a:br>
              <a:rPr lang="en-GB" sz="3600" dirty="0">
                <a:latin typeface="+mn-lt"/>
              </a:rPr>
            </a:br>
            <a:endParaRPr sz="3600" dirty="0">
              <a:latin typeface="+mn-lt"/>
            </a:endParaRPr>
          </a:p>
        </p:txBody>
      </p:sp>
      <p:pic>
        <p:nvPicPr>
          <p:cNvPr id="4" name="Picture 3">
            <a:extLst>
              <a:ext uri="{FF2B5EF4-FFF2-40B4-BE49-F238E27FC236}">
                <a16:creationId xmlns:a16="http://schemas.microsoft.com/office/drawing/2014/main" id="{5C4BDFA3-74A1-014C-89E7-9FFF1255D1B0}"/>
              </a:ext>
            </a:extLst>
          </p:cNvPr>
          <p:cNvPicPr>
            <a:picLocks noChangeAspect="1"/>
          </p:cNvPicPr>
          <p:nvPr/>
        </p:nvPicPr>
        <p:blipFill>
          <a:blip r:embed="rId3"/>
          <a:stretch>
            <a:fillRect/>
          </a:stretch>
        </p:blipFill>
        <p:spPr>
          <a:xfrm>
            <a:off x="853222" y="91404"/>
            <a:ext cx="6205499" cy="6485183"/>
          </a:xfrm>
          <a:prstGeom prst="rect">
            <a:avLst/>
          </a:prstGeom>
        </p:spPr>
      </p:pic>
    </p:spTree>
    <p:extLst>
      <p:ext uri="{BB962C8B-B14F-4D97-AF65-F5344CB8AC3E}">
        <p14:creationId xmlns:p14="http://schemas.microsoft.com/office/powerpoint/2010/main" val="2775599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53894-30A2-D247-B4F5-3A6A8BFB3770}"/>
              </a:ext>
            </a:extLst>
          </p:cNvPr>
          <p:cNvSpPr>
            <a:spLocks noGrp="1"/>
          </p:cNvSpPr>
          <p:nvPr>
            <p:ph type="title"/>
          </p:nvPr>
        </p:nvSpPr>
        <p:spPr>
          <a:xfrm>
            <a:off x="535259" y="1293541"/>
            <a:ext cx="4728380" cy="4683513"/>
          </a:xfrm>
        </p:spPr>
        <p:txBody>
          <a:bodyPr>
            <a:normAutofit/>
          </a:bodyPr>
          <a:lstStyle/>
          <a:p>
            <a:r>
              <a:rPr lang="en-GB" sz="3600" dirty="0">
                <a:latin typeface="+mn-lt"/>
              </a:rPr>
              <a:t>The average person in Surrey puts 36kg of food waste a year into their rubbish bin.</a:t>
            </a:r>
            <a:endParaRPr lang="en-US" dirty="0"/>
          </a:p>
        </p:txBody>
      </p:sp>
      <p:pic>
        <p:nvPicPr>
          <p:cNvPr id="5" name="Picture 4" descr="A person holding a plate of food&#10;&#10;Description automatically generated with low confidence">
            <a:extLst>
              <a:ext uri="{FF2B5EF4-FFF2-40B4-BE49-F238E27FC236}">
                <a16:creationId xmlns:a16="http://schemas.microsoft.com/office/drawing/2014/main" id="{7DF990D3-8398-4841-A8CF-AD35A43C0488}"/>
              </a:ext>
            </a:extLst>
          </p:cNvPr>
          <p:cNvPicPr>
            <a:picLocks noChangeAspect="1"/>
          </p:cNvPicPr>
          <p:nvPr/>
        </p:nvPicPr>
        <p:blipFill>
          <a:blip r:embed="rId2"/>
          <a:stretch>
            <a:fillRect/>
          </a:stretch>
        </p:blipFill>
        <p:spPr>
          <a:xfrm>
            <a:off x="5888846" y="1482966"/>
            <a:ext cx="5834072" cy="3892067"/>
          </a:xfrm>
          <a:prstGeom prst="rect">
            <a:avLst/>
          </a:prstGeom>
        </p:spPr>
      </p:pic>
    </p:spTree>
    <p:extLst>
      <p:ext uri="{BB962C8B-B14F-4D97-AF65-F5344CB8AC3E}">
        <p14:creationId xmlns:p14="http://schemas.microsoft.com/office/powerpoint/2010/main" val="2946664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4B1F8F-08E7-354A-92E2-DC29B6FAA8BA}"/>
              </a:ext>
            </a:extLst>
          </p:cNvPr>
          <p:cNvSpPr>
            <a:spLocks noGrp="1"/>
          </p:cNvSpPr>
          <p:nvPr>
            <p:ph idx="1"/>
          </p:nvPr>
        </p:nvSpPr>
        <p:spPr>
          <a:xfrm>
            <a:off x="811096" y="1516565"/>
            <a:ext cx="4084289" cy="4215161"/>
          </a:xfrm>
        </p:spPr>
        <p:txBody>
          <a:bodyPr>
            <a:noAutofit/>
          </a:bodyPr>
          <a:lstStyle/>
          <a:p>
            <a:pPr marL="0" indent="0">
              <a:buNone/>
            </a:pPr>
            <a:r>
              <a:rPr lang="en-GB" sz="3600" dirty="0"/>
              <a:t>Putting food waste into a caddy is better for the environment because it gets recycled…</a:t>
            </a:r>
            <a:endParaRPr lang="en-US" sz="3600" dirty="0"/>
          </a:p>
        </p:txBody>
      </p:sp>
      <p:pic>
        <p:nvPicPr>
          <p:cNvPr id="4" name="Picture 3">
            <a:extLst>
              <a:ext uri="{FF2B5EF4-FFF2-40B4-BE49-F238E27FC236}">
                <a16:creationId xmlns:a16="http://schemas.microsoft.com/office/drawing/2014/main" id="{B5916B26-2C09-BD47-ADF5-33111B320CE5}"/>
              </a:ext>
            </a:extLst>
          </p:cNvPr>
          <p:cNvPicPr>
            <a:picLocks noChangeAspect="1"/>
          </p:cNvPicPr>
          <p:nvPr/>
        </p:nvPicPr>
        <p:blipFill>
          <a:blip r:embed="rId2"/>
          <a:stretch>
            <a:fillRect/>
          </a:stretch>
        </p:blipFill>
        <p:spPr>
          <a:xfrm>
            <a:off x="5046701" y="605728"/>
            <a:ext cx="6692900" cy="5245100"/>
          </a:xfrm>
          <a:prstGeom prst="rect">
            <a:avLst/>
          </a:prstGeom>
        </p:spPr>
      </p:pic>
    </p:spTree>
    <p:extLst>
      <p:ext uri="{BB962C8B-B14F-4D97-AF65-F5344CB8AC3E}">
        <p14:creationId xmlns:p14="http://schemas.microsoft.com/office/powerpoint/2010/main" val="3082169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66C3B4-FC6D-A74C-BBAA-95B26E1ACC8C}"/>
              </a:ext>
            </a:extLst>
          </p:cNvPr>
          <p:cNvSpPr>
            <a:spLocks noGrp="1"/>
          </p:cNvSpPr>
          <p:nvPr>
            <p:ph idx="1"/>
          </p:nvPr>
        </p:nvSpPr>
        <p:spPr>
          <a:xfrm>
            <a:off x="838200" y="1382751"/>
            <a:ext cx="4221132" cy="4794211"/>
          </a:xfrm>
        </p:spPr>
        <p:txBody>
          <a:bodyPr>
            <a:normAutofit/>
          </a:bodyPr>
          <a:lstStyle/>
          <a:p>
            <a:pPr marL="0" indent="0">
              <a:buNone/>
            </a:pPr>
            <a:r>
              <a:rPr lang="en-GB" sz="3600" dirty="0"/>
              <a:t>…and turned into fertiliser, and a gas that can be used as fuel to generate electricity!</a:t>
            </a:r>
          </a:p>
          <a:p>
            <a:endParaRPr lang="en-GB" dirty="0"/>
          </a:p>
          <a:p>
            <a:endParaRPr lang="en-GB" dirty="0"/>
          </a:p>
          <a:p>
            <a:pPr marL="0" indent="0">
              <a:buNone/>
            </a:pPr>
            <a:endParaRPr lang="en-GB" dirty="0"/>
          </a:p>
          <a:p>
            <a:endParaRPr lang="en-US" dirty="0"/>
          </a:p>
        </p:txBody>
      </p:sp>
      <p:pic>
        <p:nvPicPr>
          <p:cNvPr id="2" name="Picture 1">
            <a:extLst>
              <a:ext uri="{FF2B5EF4-FFF2-40B4-BE49-F238E27FC236}">
                <a16:creationId xmlns:a16="http://schemas.microsoft.com/office/drawing/2014/main" id="{36AFF46C-6AB2-A04F-AE1A-32979BAB44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9762" y="211873"/>
            <a:ext cx="6868360" cy="6858000"/>
          </a:xfrm>
          <a:prstGeom prst="rect">
            <a:avLst/>
          </a:prstGeom>
        </p:spPr>
      </p:pic>
    </p:spTree>
    <p:extLst>
      <p:ext uri="{BB962C8B-B14F-4D97-AF65-F5344CB8AC3E}">
        <p14:creationId xmlns:p14="http://schemas.microsoft.com/office/powerpoint/2010/main" val="3837030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AED5F-E3A4-6B46-B298-881B36D97CB5}"/>
              </a:ext>
            </a:extLst>
          </p:cNvPr>
          <p:cNvSpPr>
            <a:spLocks noGrp="1"/>
          </p:cNvSpPr>
          <p:nvPr>
            <p:ph type="title"/>
          </p:nvPr>
        </p:nvSpPr>
        <p:spPr>
          <a:xfrm>
            <a:off x="838199" y="500062"/>
            <a:ext cx="10515600" cy="1325563"/>
          </a:xfrm>
        </p:spPr>
        <p:txBody>
          <a:bodyPr>
            <a:normAutofit fontScale="90000"/>
          </a:bodyPr>
          <a:lstStyle/>
          <a:p>
            <a:r>
              <a:rPr lang="en-GB" sz="4000" dirty="0">
                <a:latin typeface="+mn-lt"/>
              </a:rPr>
              <a:t>Over half of the food waste Surrey residents produce is put into rubbish bins and isn’t recycled.</a:t>
            </a:r>
            <a:br>
              <a:rPr lang="en-GB" dirty="0"/>
            </a:br>
            <a:endParaRPr lang="en-US" dirty="0"/>
          </a:p>
        </p:txBody>
      </p:sp>
      <p:pic>
        <p:nvPicPr>
          <p:cNvPr id="4" name="Content Placeholder 4">
            <a:extLst>
              <a:ext uri="{FF2B5EF4-FFF2-40B4-BE49-F238E27FC236}">
                <a16:creationId xmlns:a16="http://schemas.microsoft.com/office/drawing/2014/main" id="{AA03F74F-F42E-DD47-9A87-85D2524EE7AC}"/>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357651" y="1825625"/>
            <a:ext cx="7476697" cy="4351338"/>
          </a:xfrm>
        </p:spPr>
      </p:pic>
    </p:spTree>
    <p:extLst>
      <p:ext uri="{BB962C8B-B14F-4D97-AF65-F5344CB8AC3E}">
        <p14:creationId xmlns:p14="http://schemas.microsoft.com/office/powerpoint/2010/main" val="221701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D61BA1-6C79-634A-B669-E462491BC8AA}"/>
              </a:ext>
            </a:extLst>
          </p:cNvPr>
          <p:cNvSpPr>
            <a:spLocks noGrp="1"/>
          </p:cNvSpPr>
          <p:nvPr>
            <p:ph idx="1"/>
          </p:nvPr>
        </p:nvSpPr>
        <p:spPr>
          <a:xfrm>
            <a:off x="439699" y="2230245"/>
            <a:ext cx="4500291" cy="5140713"/>
          </a:xfrm>
        </p:spPr>
        <p:txBody>
          <a:bodyPr>
            <a:normAutofit/>
          </a:bodyPr>
          <a:lstStyle/>
          <a:p>
            <a:pPr marL="0" indent="0">
              <a:buNone/>
            </a:pPr>
            <a:r>
              <a:rPr lang="en-US" sz="3600" b="1" dirty="0"/>
              <a:t>Discussion Question: </a:t>
            </a:r>
          </a:p>
          <a:p>
            <a:pPr marL="0" indent="0">
              <a:buNone/>
            </a:pPr>
            <a:r>
              <a:rPr lang="en-US" sz="3600" dirty="0"/>
              <a:t>Why might people be reluctant to use a food waste caddy? </a:t>
            </a:r>
          </a:p>
        </p:txBody>
      </p:sp>
      <p:pic>
        <p:nvPicPr>
          <p:cNvPr id="4" name="Picture 3">
            <a:extLst>
              <a:ext uri="{FF2B5EF4-FFF2-40B4-BE49-F238E27FC236}">
                <a16:creationId xmlns:a16="http://schemas.microsoft.com/office/drawing/2014/main" id="{04E8574B-F4B2-7847-94BB-50E38B11E00A}"/>
              </a:ext>
            </a:extLst>
          </p:cNvPr>
          <p:cNvPicPr>
            <a:picLocks noChangeAspect="1"/>
          </p:cNvPicPr>
          <p:nvPr/>
        </p:nvPicPr>
        <p:blipFill>
          <a:blip r:embed="rId2"/>
          <a:stretch>
            <a:fillRect/>
          </a:stretch>
        </p:blipFill>
        <p:spPr>
          <a:xfrm>
            <a:off x="5034001" y="768350"/>
            <a:ext cx="6718300" cy="5321300"/>
          </a:xfrm>
          <a:prstGeom prst="rect">
            <a:avLst/>
          </a:prstGeom>
        </p:spPr>
      </p:pic>
    </p:spTree>
    <p:extLst>
      <p:ext uri="{BB962C8B-B14F-4D97-AF65-F5344CB8AC3E}">
        <p14:creationId xmlns:p14="http://schemas.microsoft.com/office/powerpoint/2010/main" val="3643467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41466-7C32-E14A-A271-07F754343E57}"/>
              </a:ext>
            </a:extLst>
          </p:cNvPr>
          <p:cNvSpPr>
            <a:spLocks noGrp="1"/>
          </p:cNvSpPr>
          <p:nvPr>
            <p:ph type="title"/>
          </p:nvPr>
        </p:nvSpPr>
        <p:spPr>
          <a:xfrm>
            <a:off x="226741" y="758282"/>
            <a:ext cx="11738518" cy="1059367"/>
          </a:xfrm>
        </p:spPr>
        <p:txBody>
          <a:bodyPr>
            <a:normAutofit fontScale="90000"/>
          </a:bodyPr>
          <a:lstStyle/>
          <a:p>
            <a:r>
              <a:rPr lang="en-GB" sz="4000" dirty="0">
                <a:latin typeface="+mn-lt"/>
              </a:rPr>
              <a:t>Surrey residents produce 93, 414 tonnes of food waste a year. This is the same as the weight of about 950 blue whales!</a:t>
            </a:r>
            <a:br>
              <a:rPr lang="en-GB" b="1" dirty="0"/>
            </a:br>
            <a:endParaRPr lang="en-US" b="1" dirty="0"/>
          </a:p>
        </p:txBody>
      </p:sp>
      <p:pic>
        <p:nvPicPr>
          <p:cNvPr id="4" name="Picture 3">
            <a:extLst>
              <a:ext uri="{FF2B5EF4-FFF2-40B4-BE49-F238E27FC236}">
                <a16:creationId xmlns:a16="http://schemas.microsoft.com/office/drawing/2014/main" id="{10C05B4D-BB0F-F341-8A6F-E7ECDFC338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6741" y="1929161"/>
            <a:ext cx="11738518" cy="4563714"/>
          </a:xfrm>
          <a:prstGeom prst="rect">
            <a:avLst/>
          </a:prstGeom>
        </p:spPr>
      </p:pic>
    </p:spTree>
    <p:extLst>
      <p:ext uri="{BB962C8B-B14F-4D97-AF65-F5344CB8AC3E}">
        <p14:creationId xmlns:p14="http://schemas.microsoft.com/office/powerpoint/2010/main" val="1799684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775ADE-A20D-4747-BD41-09DDEF0BF23D}"/>
              </a:ext>
            </a:extLst>
          </p:cNvPr>
          <p:cNvPicPr>
            <a:picLocks noChangeAspect="1"/>
          </p:cNvPicPr>
          <p:nvPr/>
        </p:nvPicPr>
        <p:blipFill>
          <a:blip r:embed="rId2"/>
          <a:stretch>
            <a:fillRect/>
          </a:stretch>
        </p:blipFill>
        <p:spPr>
          <a:xfrm>
            <a:off x="3714750" y="1063337"/>
            <a:ext cx="4762500" cy="4762500"/>
          </a:xfrm>
          <a:prstGeom prst="rect">
            <a:avLst/>
          </a:prstGeom>
        </p:spPr>
      </p:pic>
      <p:sp>
        <p:nvSpPr>
          <p:cNvPr id="4" name="TextBox 3">
            <a:extLst>
              <a:ext uri="{FF2B5EF4-FFF2-40B4-BE49-F238E27FC236}">
                <a16:creationId xmlns:a16="http://schemas.microsoft.com/office/drawing/2014/main" id="{A935ABE0-3D90-DA4A-B313-8670DA0D0DFD}"/>
              </a:ext>
            </a:extLst>
          </p:cNvPr>
          <p:cNvSpPr txBox="1"/>
          <p:nvPr/>
        </p:nvSpPr>
        <p:spPr>
          <a:xfrm>
            <a:off x="4783016" y="6381262"/>
            <a:ext cx="3215432" cy="338554"/>
          </a:xfrm>
          <a:prstGeom prst="rect">
            <a:avLst/>
          </a:prstGeom>
          <a:noFill/>
        </p:spPr>
        <p:txBody>
          <a:bodyPr wrap="none" rtlCol="0">
            <a:spAutoFit/>
          </a:bodyPr>
          <a:lstStyle/>
          <a:p>
            <a:r>
              <a:rPr lang="en-US" sz="1600" b="1" dirty="0"/>
              <a:t>Registered charity number 1153740</a:t>
            </a:r>
            <a:r>
              <a:rPr lang="en-US" sz="1600" dirty="0"/>
              <a:t>​</a:t>
            </a:r>
          </a:p>
        </p:txBody>
      </p:sp>
      <p:sp>
        <p:nvSpPr>
          <p:cNvPr id="2" name="TextBox 1">
            <a:extLst>
              <a:ext uri="{FF2B5EF4-FFF2-40B4-BE49-F238E27FC236}">
                <a16:creationId xmlns:a16="http://schemas.microsoft.com/office/drawing/2014/main" id="{40CA72C1-A89B-C640-B553-E80B73BF5794}"/>
              </a:ext>
            </a:extLst>
          </p:cNvPr>
          <p:cNvSpPr txBox="1"/>
          <p:nvPr/>
        </p:nvSpPr>
        <p:spPr>
          <a:xfrm>
            <a:off x="-422602" y="4954704"/>
            <a:ext cx="13037203" cy="584775"/>
          </a:xfrm>
          <a:prstGeom prst="rect">
            <a:avLst/>
          </a:prstGeom>
          <a:noFill/>
        </p:spPr>
        <p:txBody>
          <a:bodyPr wrap="square" rtlCol="0">
            <a:spAutoFit/>
          </a:bodyPr>
          <a:lstStyle/>
          <a:p>
            <a:pPr algn="ctr"/>
            <a:r>
              <a:rPr lang="en-US" sz="3200" b="1" dirty="0">
                <a:latin typeface="Comic Sans MS" panose="030F0902030302020204" pitchFamily="66" charset="0"/>
              </a:rPr>
              <a:t>Lesson 3: Food waste recycling and reduction</a:t>
            </a:r>
          </a:p>
        </p:txBody>
      </p:sp>
      <p:pic>
        <p:nvPicPr>
          <p:cNvPr id="6" name="Picture 5">
            <a:extLst>
              <a:ext uri="{FF2B5EF4-FFF2-40B4-BE49-F238E27FC236}">
                <a16:creationId xmlns:a16="http://schemas.microsoft.com/office/drawing/2014/main" id="{70953B8F-196B-3740-9B1B-3D2E178DB2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24" y="385537"/>
            <a:ext cx="5286846" cy="1355601"/>
          </a:xfrm>
          <a:prstGeom prst="rect">
            <a:avLst/>
          </a:prstGeom>
        </p:spPr>
      </p:pic>
      <p:pic>
        <p:nvPicPr>
          <p:cNvPr id="7" name="Picture 2" descr="/var/folders/bk/q0hwmfyd39706yg9l41cp_7c0000gn/T/com.microsoft.Powerpoint/WebArchiveCopyPasteTempFiles/saMskkk5GPIAAAAASUVORK5CYII=">
            <a:extLst>
              <a:ext uri="{FF2B5EF4-FFF2-40B4-BE49-F238E27FC236}">
                <a16:creationId xmlns:a16="http://schemas.microsoft.com/office/drawing/2014/main" id="{4ED48642-EA55-264A-847E-7897D243537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047249" y="419363"/>
            <a:ext cx="1592182" cy="955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016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a:extLst>
              <a:ext uri="{FF2B5EF4-FFF2-40B4-BE49-F238E27FC236}">
                <a16:creationId xmlns:a16="http://schemas.microsoft.com/office/drawing/2014/main" id="{258B05F9-C6E4-FE47-AF49-58C8A55C31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073"/>
          <a:stretch/>
        </p:blipFill>
        <p:spPr>
          <a:xfrm>
            <a:off x="412595" y="1538868"/>
            <a:ext cx="11545229" cy="4917688"/>
          </a:xfrm>
          <a:prstGeom prst="rect">
            <a:avLst/>
          </a:prstGeom>
        </p:spPr>
      </p:pic>
      <p:sp>
        <p:nvSpPr>
          <p:cNvPr id="2" name="Title 1">
            <a:extLst>
              <a:ext uri="{FF2B5EF4-FFF2-40B4-BE49-F238E27FC236}">
                <a16:creationId xmlns:a16="http://schemas.microsoft.com/office/drawing/2014/main" id="{E4E0F2B0-F59E-AE46-B345-A7622C7C4892}"/>
              </a:ext>
            </a:extLst>
          </p:cNvPr>
          <p:cNvSpPr>
            <a:spLocks noGrp="1"/>
          </p:cNvSpPr>
          <p:nvPr>
            <p:ph type="title"/>
          </p:nvPr>
        </p:nvSpPr>
        <p:spPr>
          <a:xfrm>
            <a:off x="838200" y="780584"/>
            <a:ext cx="10515600" cy="758284"/>
          </a:xfrm>
        </p:spPr>
        <p:txBody>
          <a:bodyPr>
            <a:normAutofit fontScale="90000"/>
          </a:bodyPr>
          <a:lstStyle/>
          <a:p>
            <a:r>
              <a:rPr lang="en-GB" sz="4000" dirty="0">
                <a:latin typeface="+mn-lt"/>
              </a:rPr>
              <a:t>You should make sure that you buy only the food that you need, to avoid waste.</a:t>
            </a:r>
            <a:br>
              <a:rPr lang="en-GB" dirty="0"/>
            </a:br>
            <a:endParaRPr lang="en-US" dirty="0"/>
          </a:p>
        </p:txBody>
      </p:sp>
    </p:spTree>
    <p:extLst>
      <p:ext uri="{BB962C8B-B14F-4D97-AF65-F5344CB8AC3E}">
        <p14:creationId xmlns:p14="http://schemas.microsoft.com/office/powerpoint/2010/main" val="3671703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7E981-C379-224F-AB1B-DD732E5CDFB3}"/>
              </a:ext>
            </a:extLst>
          </p:cNvPr>
          <p:cNvSpPr>
            <a:spLocks noGrp="1"/>
          </p:cNvSpPr>
          <p:nvPr>
            <p:ph type="title"/>
          </p:nvPr>
        </p:nvSpPr>
        <p:spPr/>
        <p:txBody>
          <a:bodyPr>
            <a:normAutofit/>
          </a:bodyPr>
          <a:lstStyle/>
          <a:p>
            <a:r>
              <a:rPr lang="en-US" sz="3600" dirty="0">
                <a:latin typeface="+mn-lt"/>
              </a:rPr>
              <a:t>There are lots of ways we can reduce our food waste: </a:t>
            </a:r>
          </a:p>
        </p:txBody>
      </p:sp>
      <p:sp>
        <p:nvSpPr>
          <p:cNvPr id="3" name="Content Placeholder 2">
            <a:extLst>
              <a:ext uri="{FF2B5EF4-FFF2-40B4-BE49-F238E27FC236}">
                <a16:creationId xmlns:a16="http://schemas.microsoft.com/office/drawing/2014/main" id="{3160825D-A5CD-0740-B6F9-9B1952517C64}"/>
              </a:ext>
            </a:extLst>
          </p:cNvPr>
          <p:cNvSpPr>
            <a:spLocks noGrp="1"/>
          </p:cNvSpPr>
          <p:nvPr>
            <p:ph idx="1"/>
          </p:nvPr>
        </p:nvSpPr>
        <p:spPr>
          <a:xfrm>
            <a:off x="838200" y="2282825"/>
            <a:ext cx="3689195" cy="4351338"/>
          </a:xfrm>
        </p:spPr>
        <p:txBody>
          <a:bodyPr/>
          <a:lstStyle/>
          <a:p>
            <a:pPr marL="0" lvl="0" indent="0">
              <a:buNone/>
            </a:pPr>
            <a:r>
              <a:rPr lang="en-GB" sz="3600" dirty="0"/>
              <a:t>Writing a list of meals and what food is needed for them before shopping trips.</a:t>
            </a:r>
          </a:p>
          <a:p>
            <a:endParaRPr lang="en-US" dirty="0"/>
          </a:p>
        </p:txBody>
      </p:sp>
      <p:pic>
        <p:nvPicPr>
          <p:cNvPr id="5" name="Picture 4">
            <a:extLst>
              <a:ext uri="{FF2B5EF4-FFF2-40B4-BE49-F238E27FC236}">
                <a16:creationId xmlns:a16="http://schemas.microsoft.com/office/drawing/2014/main" id="{E1017FAE-5DE4-BD47-A8B7-10E1EB746349}"/>
              </a:ext>
            </a:extLst>
          </p:cNvPr>
          <p:cNvPicPr>
            <a:picLocks noChangeAspect="1"/>
          </p:cNvPicPr>
          <p:nvPr/>
        </p:nvPicPr>
        <p:blipFill>
          <a:blip r:embed="rId2"/>
          <a:stretch>
            <a:fillRect/>
          </a:stretch>
        </p:blipFill>
        <p:spPr>
          <a:xfrm rot="16200000">
            <a:off x="6084503" y="447676"/>
            <a:ext cx="4371975" cy="6858000"/>
          </a:xfrm>
          <a:prstGeom prst="rect">
            <a:avLst/>
          </a:prstGeom>
        </p:spPr>
      </p:pic>
    </p:spTree>
    <p:extLst>
      <p:ext uri="{BB962C8B-B14F-4D97-AF65-F5344CB8AC3E}">
        <p14:creationId xmlns:p14="http://schemas.microsoft.com/office/powerpoint/2010/main" val="30294443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1103-B060-814B-8257-8D11357BE74F}"/>
              </a:ext>
            </a:extLst>
          </p:cNvPr>
          <p:cNvSpPr>
            <a:spLocks noGrp="1"/>
          </p:cNvSpPr>
          <p:nvPr>
            <p:ph type="title"/>
          </p:nvPr>
        </p:nvSpPr>
        <p:spPr>
          <a:xfrm>
            <a:off x="1037063" y="1168013"/>
            <a:ext cx="3601844" cy="5333148"/>
          </a:xfrm>
        </p:spPr>
        <p:txBody>
          <a:bodyPr>
            <a:normAutofit/>
          </a:bodyPr>
          <a:lstStyle/>
          <a:p>
            <a:r>
              <a:rPr lang="en-GB" sz="3600" dirty="0">
                <a:latin typeface="+mn-lt"/>
              </a:rPr>
              <a:t>Serving the right portion sizes.</a:t>
            </a:r>
            <a:br>
              <a:rPr lang="en-GB" dirty="0"/>
            </a:br>
            <a:endParaRPr lang="en-US" dirty="0"/>
          </a:p>
        </p:txBody>
      </p:sp>
      <p:pic>
        <p:nvPicPr>
          <p:cNvPr id="4" name="Picture 3">
            <a:extLst>
              <a:ext uri="{FF2B5EF4-FFF2-40B4-BE49-F238E27FC236}">
                <a16:creationId xmlns:a16="http://schemas.microsoft.com/office/drawing/2014/main" id="{935347D4-86B6-2849-BFDD-E6995E1289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8737" y="178419"/>
            <a:ext cx="6785702" cy="6858000"/>
          </a:xfrm>
          <a:prstGeom prst="rect">
            <a:avLst/>
          </a:prstGeom>
        </p:spPr>
      </p:pic>
    </p:spTree>
    <p:extLst>
      <p:ext uri="{BB962C8B-B14F-4D97-AF65-F5344CB8AC3E}">
        <p14:creationId xmlns:p14="http://schemas.microsoft.com/office/powerpoint/2010/main" val="1719478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45B48-3D30-6048-8B80-BE2F7AA0AD98}"/>
              </a:ext>
            </a:extLst>
          </p:cNvPr>
          <p:cNvSpPr>
            <a:spLocks noGrp="1"/>
          </p:cNvSpPr>
          <p:nvPr>
            <p:ph type="title"/>
          </p:nvPr>
        </p:nvSpPr>
        <p:spPr/>
        <p:txBody>
          <a:bodyPr/>
          <a:lstStyle/>
          <a:p>
            <a:r>
              <a:rPr lang="en-GB" sz="3600" dirty="0">
                <a:latin typeface="+mn-lt"/>
              </a:rPr>
              <a:t>Freezing uneaten food before its use by date.</a:t>
            </a:r>
            <a:br>
              <a:rPr lang="en-GB" dirty="0"/>
            </a:br>
            <a:endParaRPr lang="en-US" dirty="0"/>
          </a:p>
        </p:txBody>
      </p:sp>
      <p:pic>
        <p:nvPicPr>
          <p:cNvPr id="4" name="Content Placeholder 3">
            <a:extLst>
              <a:ext uri="{FF2B5EF4-FFF2-40B4-BE49-F238E27FC236}">
                <a16:creationId xmlns:a16="http://schemas.microsoft.com/office/drawing/2014/main" id="{E9326242-3953-494E-932B-F9F1C39389B4}"/>
              </a:ext>
            </a:extLst>
          </p:cNvPr>
          <p:cNvPicPr>
            <a:picLocks noChangeAspect="1"/>
          </p:cNvPicPr>
          <p:nvPr/>
        </p:nvPicPr>
        <p:blipFill>
          <a:blip r:embed="rId2"/>
          <a:stretch>
            <a:fillRect/>
          </a:stretch>
        </p:blipFill>
        <p:spPr>
          <a:xfrm>
            <a:off x="1364834" y="1442318"/>
            <a:ext cx="9988966" cy="5128616"/>
          </a:xfrm>
          <a:prstGeom prst="rect">
            <a:avLst/>
          </a:prstGeom>
        </p:spPr>
      </p:pic>
    </p:spTree>
    <p:extLst>
      <p:ext uri="{BB962C8B-B14F-4D97-AF65-F5344CB8AC3E}">
        <p14:creationId xmlns:p14="http://schemas.microsoft.com/office/powerpoint/2010/main" val="2200991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75942-778B-EB4D-A120-B0F7EF91BF77}"/>
              </a:ext>
            </a:extLst>
          </p:cNvPr>
          <p:cNvSpPr>
            <a:spLocks noGrp="1"/>
          </p:cNvSpPr>
          <p:nvPr>
            <p:ph type="title"/>
          </p:nvPr>
        </p:nvSpPr>
        <p:spPr>
          <a:xfrm>
            <a:off x="1438507" y="201535"/>
            <a:ext cx="9915292" cy="1549206"/>
          </a:xfrm>
        </p:spPr>
        <p:txBody>
          <a:bodyPr>
            <a:normAutofit/>
          </a:bodyPr>
          <a:lstStyle/>
          <a:p>
            <a:r>
              <a:rPr lang="en-GB" sz="3600" dirty="0">
                <a:latin typeface="+mn-lt"/>
              </a:rPr>
              <a:t>Using up any leftovers.</a:t>
            </a:r>
            <a:br>
              <a:rPr lang="en-GB" dirty="0"/>
            </a:br>
            <a:endParaRPr lang="en-US" dirty="0"/>
          </a:p>
        </p:txBody>
      </p:sp>
      <p:pic>
        <p:nvPicPr>
          <p:cNvPr id="4" name="Content Placeholder 3">
            <a:extLst>
              <a:ext uri="{FF2B5EF4-FFF2-40B4-BE49-F238E27FC236}">
                <a16:creationId xmlns:a16="http://schemas.microsoft.com/office/drawing/2014/main" id="{B0958DEC-C10C-5D4A-B3BA-B8A208732723}"/>
              </a:ext>
            </a:extLst>
          </p:cNvPr>
          <p:cNvPicPr>
            <a:picLocks noGrp="1" noChangeAspect="1"/>
          </p:cNvPicPr>
          <p:nvPr>
            <p:ph idx="1"/>
          </p:nvPr>
        </p:nvPicPr>
        <p:blipFill>
          <a:blip r:embed="rId2"/>
          <a:stretch>
            <a:fillRect/>
          </a:stretch>
        </p:blipFill>
        <p:spPr>
          <a:xfrm>
            <a:off x="1148576" y="1061120"/>
            <a:ext cx="10116511" cy="5595345"/>
          </a:xfrm>
          <a:prstGeom prst="rect">
            <a:avLst/>
          </a:prstGeom>
        </p:spPr>
      </p:pic>
    </p:spTree>
    <p:extLst>
      <p:ext uri="{BB962C8B-B14F-4D97-AF65-F5344CB8AC3E}">
        <p14:creationId xmlns:p14="http://schemas.microsoft.com/office/powerpoint/2010/main" val="1903844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D72C00D-57EB-BA4D-9E03-6911BBF823B6}"/>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4815" y="958969"/>
            <a:ext cx="7031905" cy="4940061"/>
          </a:xfrm>
          <a:prstGeom prst="rect">
            <a:avLst/>
          </a:prstGeom>
        </p:spPr>
      </p:pic>
      <p:sp>
        <p:nvSpPr>
          <p:cNvPr id="5" name="Rectangle 4">
            <a:extLst>
              <a:ext uri="{FF2B5EF4-FFF2-40B4-BE49-F238E27FC236}">
                <a16:creationId xmlns:a16="http://schemas.microsoft.com/office/drawing/2014/main" id="{56162A1A-0D11-B341-952C-0C742DEE0E4B}"/>
              </a:ext>
            </a:extLst>
          </p:cNvPr>
          <p:cNvSpPr/>
          <p:nvPr/>
        </p:nvSpPr>
        <p:spPr>
          <a:xfrm>
            <a:off x="7817006" y="1527648"/>
            <a:ext cx="3971692" cy="4524315"/>
          </a:xfrm>
          <a:prstGeom prst="rect">
            <a:avLst/>
          </a:prstGeom>
        </p:spPr>
        <p:txBody>
          <a:bodyPr wrap="square">
            <a:spAutoFit/>
          </a:bodyPr>
          <a:lstStyle/>
          <a:p>
            <a:pPr lvl="0"/>
            <a:r>
              <a:rPr lang="en-GB" sz="3600" dirty="0"/>
              <a:t>Starting to use a food caddy at home could be the biggest difference you make to reducing the impact of your waste on the environment.</a:t>
            </a:r>
          </a:p>
        </p:txBody>
      </p:sp>
    </p:spTree>
    <p:extLst>
      <p:ext uri="{BB962C8B-B14F-4D97-AF65-F5344CB8AC3E}">
        <p14:creationId xmlns:p14="http://schemas.microsoft.com/office/powerpoint/2010/main" val="1281755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970ECF-FD9B-664E-A3AA-35D0443CAC52}"/>
              </a:ext>
            </a:extLst>
          </p:cNvPr>
          <p:cNvSpPr>
            <a:spLocks noGrp="1"/>
          </p:cNvSpPr>
          <p:nvPr>
            <p:ph idx="1"/>
          </p:nvPr>
        </p:nvSpPr>
        <p:spPr>
          <a:xfrm>
            <a:off x="613317" y="1825625"/>
            <a:ext cx="4505093" cy="4351338"/>
          </a:xfrm>
        </p:spPr>
        <p:txBody>
          <a:bodyPr/>
          <a:lstStyle/>
          <a:p>
            <a:pPr marL="457200" lvl="1" indent="0">
              <a:buNone/>
            </a:pPr>
            <a:r>
              <a:rPr lang="en-GB" sz="3600" dirty="0"/>
              <a:t>If all the food waste in rubbish bins across Surrey was recycled, it would save £4 million a year!</a:t>
            </a:r>
          </a:p>
          <a:p>
            <a:endParaRPr lang="en-US" dirty="0"/>
          </a:p>
        </p:txBody>
      </p:sp>
      <p:pic>
        <p:nvPicPr>
          <p:cNvPr id="4" name="Picture 3">
            <a:extLst>
              <a:ext uri="{FF2B5EF4-FFF2-40B4-BE49-F238E27FC236}">
                <a16:creationId xmlns:a16="http://schemas.microsoft.com/office/drawing/2014/main" id="{DAC6AEF6-CE01-1D42-9A92-6D1595635C4D}"/>
              </a:ext>
            </a:extLst>
          </p:cNvPr>
          <p:cNvPicPr>
            <a:picLocks noChangeAspect="1"/>
          </p:cNvPicPr>
          <p:nvPr/>
        </p:nvPicPr>
        <p:blipFill>
          <a:blip r:embed="rId2"/>
          <a:stretch>
            <a:fillRect/>
          </a:stretch>
        </p:blipFill>
        <p:spPr>
          <a:xfrm>
            <a:off x="5495538" y="590550"/>
            <a:ext cx="5549900" cy="5676900"/>
          </a:xfrm>
          <a:prstGeom prst="rect">
            <a:avLst/>
          </a:prstGeom>
        </p:spPr>
      </p:pic>
    </p:spTree>
    <p:extLst>
      <p:ext uri="{BB962C8B-B14F-4D97-AF65-F5344CB8AC3E}">
        <p14:creationId xmlns:p14="http://schemas.microsoft.com/office/powerpoint/2010/main" val="2159839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D053F-7F8A-C04A-B2AD-38754A291A06}"/>
              </a:ext>
            </a:extLst>
          </p:cNvPr>
          <p:cNvSpPr>
            <a:spLocks noGrp="1"/>
          </p:cNvSpPr>
          <p:nvPr>
            <p:ph type="title"/>
          </p:nvPr>
        </p:nvSpPr>
        <p:spPr>
          <a:xfrm>
            <a:off x="1215482" y="312234"/>
            <a:ext cx="10138317" cy="780586"/>
          </a:xfrm>
        </p:spPr>
        <p:txBody>
          <a:bodyPr>
            <a:normAutofit fontScale="90000"/>
          </a:bodyPr>
          <a:lstStyle/>
          <a:p>
            <a:br>
              <a:rPr lang="en-US" dirty="0"/>
            </a:br>
            <a:r>
              <a:rPr lang="en-GB" sz="4000" dirty="0">
                <a:latin typeface="+mn-lt"/>
              </a:rPr>
              <a:t>We can all play our part in reducing the problem of food waste. </a:t>
            </a:r>
            <a:endParaRPr lang="en-US" sz="4000" dirty="0">
              <a:latin typeface="+mn-lt"/>
            </a:endParaRPr>
          </a:p>
        </p:txBody>
      </p:sp>
      <p:pic>
        <p:nvPicPr>
          <p:cNvPr id="5" name="Picture 4">
            <a:extLst>
              <a:ext uri="{FF2B5EF4-FFF2-40B4-BE49-F238E27FC236}">
                <a16:creationId xmlns:a16="http://schemas.microsoft.com/office/drawing/2014/main" id="{784E0F99-E616-D54C-9AA0-A27E503C5512}"/>
              </a:ext>
            </a:extLst>
          </p:cNvPr>
          <p:cNvPicPr>
            <a:picLocks noChangeAspect="1"/>
          </p:cNvPicPr>
          <p:nvPr/>
        </p:nvPicPr>
        <p:blipFill>
          <a:blip r:embed="rId2"/>
          <a:stretch>
            <a:fillRect/>
          </a:stretch>
        </p:blipFill>
        <p:spPr>
          <a:xfrm>
            <a:off x="1415276" y="1335978"/>
            <a:ext cx="9829800" cy="5613400"/>
          </a:xfrm>
          <a:prstGeom prst="rect">
            <a:avLst/>
          </a:prstGeom>
        </p:spPr>
      </p:pic>
    </p:spTree>
    <p:extLst>
      <p:ext uri="{BB962C8B-B14F-4D97-AF65-F5344CB8AC3E}">
        <p14:creationId xmlns:p14="http://schemas.microsoft.com/office/powerpoint/2010/main" val="3378662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53921-C20B-2845-AF8E-A07BD1FE72AB}"/>
              </a:ext>
            </a:extLst>
          </p:cNvPr>
          <p:cNvSpPr>
            <a:spLocks noGrp="1"/>
          </p:cNvSpPr>
          <p:nvPr>
            <p:ph type="title"/>
          </p:nvPr>
        </p:nvSpPr>
        <p:spPr/>
        <p:txBody>
          <a:bodyPr>
            <a:normAutofit/>
          </a:bodyPr>
          <a:lstStyle/>
          <a:p>
            <a:r>
              <a:rPr lang="en-US" sz="3600" b="1" dirty="0">
                <a:latin typeface="+mn-lt"/>
              </a:rPr>
              <a:t>Discussion Activity: </a:t>
            </a:r>
            <a:r>
              <a:rPr lang="en-US" sz="3600" dirty="0">
                <a:latin typeface="+mn-lt"/>
              </a:rPr>
              <a:t>Where does our food come from before it arrives in the shops?</a:t>
            </a:r>
          </a:p>
        </p:txBody>
      </p:sp>
      <p:pic>
        <p:nvPicPr>
          <p:cNvPr id="4" name="Picture 3">
            <a:extLst>
              <a:ext uri="{FF2B5EF4-FFF2-40B4-BE49-F238E27FC236}">
                <a16:creationId xmlns:a16="http://schemas.microsoft.com/office/drawing/2014/main" id="{37C8720F-DA5A-7642-8F0D-D38AE1560CDA}"/>
              </a:ext>
            </a:extLst>
          </p:cNvPr>
          <p:cNvPicPr>
            <a:picLocks noChangeAspect="1"/>
          </p:cNvPicPr>
          <p:nvPr/>
        </p:nvPicPr>
        <p:blipFill>
          <a:blip r:embed="rId2"/>
          <a:stretch>
            <a:fillRect/>
          </a:stretch>
        </p:blipFill>
        <p:spPr>
          <a:xfrm>
            <a:off x="2070100" y="1690688"/>
            <a:ext cx="8051800" cy="4673600"/>
          </a:xfrm>
          <a:prstGeom prst="rect">
            <a:avLst/>
          </a:prstGeom>
        </p:spPr>
      </p:pic>
    </p:spTree>
    <p:extLst>
      <p:ext uri="{BB962C8B-B14F-4D97-AF65-F5344CB8AC3E}">
        <p14:creationId xmlns:p14="http://schemas.microsoft.com/office/powerpoint/2010/main" val="137081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9CBFFE-BFFE-084F-8CD0-D093D9F29C6C}"/>
              </a:ext>
            </a:extLst>
          </p:cNvPr>
          <p:cNvPicPr>
            <a:picLocks noChangeAspect="1"/>
          </p:cNvPicPr>
          <p:nvPr/>
        </p:nvPicPr>
        <p:blipFill>
          <a:blip r:embed="rId2"/>
          <a:stretch>
            <a:fillRect/>
          </a:stretch>
        </p:blipFill>
        <p:spPr>
          <a:xfrm>
            <a:off x="4588959" y="1252421"/>
            <a:ext cx="6544372" cy="5270635"/>
          </a:xfrm>
          <a:prstGeom prst="rect">
            <a:avLst/>
          </a:prstGeom>
        </p:spPr>
      </p:pic>
      <p:sp>
        <p:nvSpPr>
          <p:cNvPr id="2" name="Title 1">
            <a:extLst>
              <a:ext uri="{FF2B5EF4-FFF2-40B4-BE49-F238E27FC236}">
                <a16:creationId xmlns:a16="http://schemas.microsoft.com/office/drawing/2014/main" id="{E1D66BAD-011E-7E4F-BC71-4C870E091E66}"/>
              </a:ext>
            </a:extLst>
          </p:cNvPr>
          <p:cNvSpPr>
            <a:spLocks noGrp="1"/>
          </p:cNvSpPr>
          <p:nvPr>
            <p:ph type="title"/>
          </p:nvPr>
        </p:nvSpPr>
        <p:spPr>
          <a:xfrm>
            <a:off x="838200" y="681037"/>
            <a:ext cx="10515600" cy="1009651"/>
          </a:xfrm>
        </p:spPr>
        <p:txBody>
          <a:bodyPr>
            <a:normAutofit fontScale="90000"/>
          </a:bodyPr>
          <a:lstStyle/>
          <a:p>
            <a:r>
              <a:rPr lang="en-GB" sz="4000" dirty="0">
                <a:latin typeface="+mn-lt"/>
              </a:rPr>
              <a:t>Lots of resources and energy go into the production and distribution of our food. </a:t>
            </a:r>
            <a:br>
              <a:rPr lang="en-US" dirty="0"/>
            </a:br>
            <a:endParaRPr lang="en-US" dirty="0"/>
          </a:p>
        </p:txBody>
      </p:sp>
      <p:sp>
        <p:nvSpPr>
          <p:cNvPr id="3" name="Content Placeholder 2">
            <a:extLst>
              <a:ext uri="{FF2B5EF4-FFF2-40B4-BE49-F238E27FC236}">
                <a16:creationId xmlns:a16="http://schemas.microsoft.com/office/drawing/2014/main" id="{38B439A8-23A1-984C-93A2-EC4DDA6DD05D}"/>
              </a:ext>
            </a:extLst>
          </p:cNvPr>
          <p:cNvSpPr>
            <a:spLocks noGrp="1"/>
          </p:cNvSpPr>
          <p:nvPr>
            <p:ph idx="1"/>
          </p:nvPr>
        </p:nvSpPr>
        <p:spPr>
          <a:xfrm>
            <a:off x="838200" y="2141033"/>
            <a:ext cx="3399263" cy="4035929"/>
          </a:xfrm>
        </p:spPr>
        <p:txBody>
          <a:bodyPr>
            <a:normAutofit/>
          </a:bodyPr>
          <a:lstStyle/>
          <a:p>
            <a:pPr marL="0" indent="0">
              <a:buNone/>
            </a:pPr>
            <a:r>
              <a:rPr lang="en-US" sz="3600" dirty="0"/>
              <a:t>What are the processes involved in making these biscuits? </a:t>
            </a:r>
          </a:p>
        </p:txBody>
      </p:sp>
    </p:spTree>
    <p:extLst>
      <p:ext uri="{BB962C8B-B14F-4D97-AF65-F5344CB8AC3E}">
        <p14:creationId xmlns:p14="http://schemas.microsoft.com/office/powerpoint/2010/main" val="3587943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221C1-BB4E-2D48-B527-22649DFD3DD9}"/>
              </a:ext>
            </a:extLst>
          </p:cNvPr>
          <p:cNvSpPr>
            <a:spLocks noGrp="1"/>
          </p:cNvSpPr>
          <p:nvPr>
            <p:ph idx="1"/>
          </p:nvPr>
        </p:nvSpPr>
        <p:spPr>
          <a:xfrm>
            <a:off x="838200" y="568713"/>
            <a:ext cx="10515600" cy="1360448"/>
          </a:xfrm>
        </p:spPr>
        <p:txBody>
          <a:bodyPr>
            <a:normAutofit/>
          </a:bodyPr>
          <a:lstStyle/>
          <a:p>
            <a:pPr marL="0" lvl="0" indent="0">
              <a:buNone/>
            </a:pPr>
            <a:r>
              <a:rPr lang="en-GB" sz="3600" dirty="0"/>
              <a:t>The crops are planted and fertilised, often using chemical fertilisers that can harm the soil over time.</a:t>
            </a:r>
            <a:endParaRPr lang="en-US" sz="3600" dirty="0"/>
          </a:p>
        </p:txBody>
      </p:sp>
      <p:pic>
        <p:nvPicPr>
          <p:cNvPr id="4" name="Content Placeholder 3">
            <a:extLst>
              <a:ext uri="{FF2B5EF4-FFF2-40B4-BE49-F238E27FC236}">
                <a16:creationId xmlns:a16="http://schemas.microsoft.com/office/drawing/2014/main" id="{5AFD0649-1529-6A46-B62C-4B8C36EA3C6A}"/>
              </a:ext>
            </a:extLst>
          </p:cNvPr>
          <p:cNvPicPr>
            <a:picLocks noChangeAspect="1"/>
          </p:cNvPicPr>
          <p:nvPr/>
        </p:nvPicPr>
        <p:blipFill>
          <a:blip r:embed="rId2"/>
          <a:stretch>
            <a:fillRect/>
          </a:stretch>
        </p:blipFill>
        <p:spPr>
          <a:xfrm>
            <a:off x="1154749" y="2155695"/>
            <a:ext cx="9882502" cy="4257803"/>
          </a:xfrm>
          <a:prstGeom prst="rect">
            <a:avLst/>
          </a:prstGeom>
        </p:spPr>
      </p:pic>
    </p:spTree>
    <p:extLst>
      <p:ext uri="{BB962C8B-B14F-4D97-AF65-F5344CB8AC3E}">
        <p14:creationId xmlns:p14="http://schemas.microsoft.com/office/powerpoint/2010/main" val="614102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C14AE-9390-A446-B134-4C1DA9376CBD}"/>
              </a:ext>
            </a:extLst>
          </p:cNvPr>
          <p:cNvSpPr>
            <a:spLocks noGrp="1"/>
          </p:cNvSpPr>
          <p:nvPr>
            <p:ph type="title"/>
          </p:nvPr>
        </p:nvSpPr>
        <p:spPr>
          <a:xfrm>
            <a:off x="1572322" y="209008"/>
            <a:ext cx="9781478" cy="1325563"/>
          </a:xfrm>
        </p:spPr>
        <p:txBody>
          <a:bodyPr>
            <a:normAutofit/>
          </a:bodyPr>
          <a:lstStyle/>
          <a:p>
            <a:r>
              <a:rPr lang="en-US" sz="3600" dirty="0">
                <a:latin typeface="+mn-lt"/>
              </a:rPr>
              <a:t>The food crops all need watering.</a:t>
            </a:r>
          </a:p>
        </p:txBody>
      </p:sp>
      <p:pic>
        <p:nvPicPr>
          <p:cNvPr id="4" name="Content Placeholder 4">
            <a:extLst>
              <a:ext uri="{FF2B5EF4-FFF2-40B4-BE49-F238E27FC236}">
                <a16:creationId xmlns:a16="http://schemas.microsoft.com/office/drawing/2014/main" id="{F6121C80-0070-CB45-A059-543ABB93069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831593" y="1411875"/>
            <a:ext cx="8528814" cy="5081000"/>
          </a:xfrm>
        </p:spPr>
      </p:pic>
    </p:spTree>
    <p:extLst>
      <p:ext uri="{BB962C8B-B14F-4D97-AF65-F5344CB8AC3E}">
        <p14:creationId xmlns:p14="http://schemas.microsoft.com/office/powerpoint/2010/main" val="838490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04A57-2800-614C-BDF3-9B0DDD485FBF}"/>
              </a:ext>
            </a:extLst>
          </p:cNvPr>
          <p:cNvSpPr>
            <a:spLocks noGrp="1"/>
          </p:cNvSpPr>
          <p:nvPr>
            <p:ph type="title"/>
          </p:nvPr>
        </p:nvSpPr>
        <p:spPr>
          <a:xfrm>
            <a:off x="553226" y="353974"/>
            <a:ext cx="11652197" cy="1325563"/>
          </a:xfrm>
        </p:spPr>
        <p:txBody>
          <a:bodyPr>
            <a:normAutofit/>
          </a:bodyPr>
          <a:lstStyle/>
          <a:p>
            <a:r>
              <a:rPr lang="en-US" sz="3600" dirty="0">
                <a:latin typeface="+mn-lt"/>
              </a:rPr>
              <a:t>The factories that process our foods use a lot of electricity.</a:t>
            </a:r>
          </a:p>
        </p:txBody>
      </p:sp>
      <p:pic>
        <p:nvPicPr>
          <p:cNvPr id="9" name="Content Placeholder 8">
            <a:extLst>
              <a:ext uri="{FF2B5EF4-FFF2-40B4-BE49-F238E27FC236}">
                <a16:creationId xmlns:a16="http://schemas.microsoft.com/office/drawing/2014/main" id="{D6F5B4CB-E29D-9745-88C6-44692A736CA4}"/>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5986934" y="2079627"/>
            <a:ext cx="5935165" cy="3588189"/>
          </a:xfrm>
        </p:spPr>
      </p:pic>
      <p:pic>
        <p:nvPicPr>
          <p:cNvPr id="5" name="Picture 4">
            <a:extLst>
              <a:ext uri="{FF2B5EF4-FFF2-40B4-BE49-F238E27FC236}">
                <a16:creationId xmlns:a16="http://schemas.microsoft.com/office/drawing/2014/main" id="{F18D891D-C761-DE44-ABB7-89F074D0FA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901" y="2079627"/>
            <a:ext cx="5420820" cy="3588189"/>
          </a:xfrm>
          <a:prstGeom prst="rect">
            <a:avLst/>
          </a:prstGeom>
        </p:spPr>
      </p:pic>
    </p:spTree>
    <p:extLst>
      <p:ext uri="{BB962C8B-B14F-4D97-AF65-F5344CB8AC3E}">
        <p14:creationId xmlns:p14="http://schemas.microsoft.com/office/powerpoint/2010/main" val="2675065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6A67A425-7D93-D143-A80D-277A4FED471A}"/>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rot="5400000">
            <a:off x="-50035" y="75915"/>
            <a:ext cx="5018662" cy="7074774"/>
          </a:xfrm>
        </p:spPr>
      </p:pic>
      <p:sp>
        <p:nvSpPr>
          <p:cNvPr id="2" name="Title 1">
            <a:extLst>
              <a:ext uri="{FF2B5EF4-FFF2-40B4-BE49-F238E27FC236}">
                <a16:creationId xmlns:a16="http://schemas.microsoft.com/office/drawing/2014/main" id="{98C319A0-7D01-754F-B1B4-F63ACAE7A54C}"/>
              </a:ext>
            </a:extLst>
          </p:cNvPr>
          <p:cNvSpPr>
            <a:spLocks noGrp="1"/>
          </p:cNvSpPr>
          <p:nvPr>
            <p:ph type="title"/>
          </p:nvPr>
        </p:nvSpPr>
        <p:spPr>
          <a:xfrm>
            <a:off x="838200" y="365125"/>
            <a:ext cx="10515600" cy="1519431"/>
          </a:xfrm>
        </p:spPr>
        <p:txBody>
          <a:bodyPr>
            <a:noAutofit/>
          </a:bodyPr>
          <a:lstStyle/>
          <a:p>
            <a:r>
              <a:rPr lang="en-US" sz="3600" dirty="0">
                <a:latin typeface="+mn-lt"/>
              </a:rPr>
              <a:t>That electricity is often generated by burning fossil fuels, such as coal, gas and oil. </a:t>
            </a:r>
          </a:p>
        </p:txBody>
      </p:sp>
      <p:pic>
        <p:nvPicPr>
          <p:cNvPr id="11" name="Picture 10">
            <a:extLst>
              <a:ext uri="{FF2B5EF4-FFF2-40B4-BE49-F238E27FC236}">
                <a16:creationId xmlns:a16="http://schemas.microsoft.com/office/drawing/2014/main" id="{34AC3D30-3603-FA4D-A5E4-3142A869EC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30886" y="2109216"/>
            <a:ext cx="6551311" cy="6546254"/>
          </a:xfrm>
          <a:prstGeom prst="rect">
            <a:avLst/>
          </a:prstGeom>
        </p:spPr>
      </p:pic>
    </p:spTree>
    <p:extLst>
      <p:ext uri="{BB962C8B-B14F-4D97-AF65-F5344CB8AC3E}">
        <p14:creationId xmlns:p14="http://schemas.microsoft.com/office/powerpoint/2010/main" val="421041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D5006-750B-6C48-9CEB-31071660CBC5}"/>
              </a:ext>
            </a:extLst>
          </p:cNvPr>
          <p:cNvSpPr>
            <a:spLocks noGrp="1"/>
          </p:cNvSpPr>
          <p:nvPr>
            <p:ph type="title"/>
          </p:nvPr>
        </p:nvSpPr>
        <p:spPr>
          <a:xfrm>
            <a:off x="1037062" y="365125"/>
            <a:ext cx="10316737" cy="1325563"/>
          </a:xfrm>
        </p:spPr>
        <p:txBody>
          <a:bodyPr>
            <a:normAutofit/>
          </a:bodyPr>
          <a:lstStyle/>
          <a:p>
            <a:r>
              <a:rPr lang="en-US" sz="3600" dirty="0">
                <a:latin typeface="+mn-lt"/>
              </a:rPr>
              <a:t>Carbon Dioxide is released into the atmosphere when fossil fuels are burned, causing global warming.</a:t>
            </a:r>
          </a:p>
        </p:txBody>
      </p:sp>
      <p:pic>
        <p:nvPicPr>
          <p:cNvPr id="5" name="Content Placeholder 4">
            <a:extLst>
              <a:ext uri="{FF2B5EF4-FFF2-40B4-BE49-F238E27FC236}">
                <a16:creationId xmlns:a16="http://schemas.microsoft.com/office/drawing/2014/main" id="{7AC5864F-D09F-8F47-BFB7-F77AAABADCAF}"/>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518424" y="1690863"/>
            <a:ext cx="8941419" cy="4802012"/>
          </a:xfrm>
        </p:spPr>
      </p:pic>
    </p:spTree>
    <p:extLst>
      <p:ext uri="{BB962C8B-B14F-4D97-AF65-F5344CB8AC3E}">
        <p14:creationId xmlns:p14="http://schemas.microsoft.com/office/powerpoint/2010/main" val="23967750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9122</TotalTime>
  <Words>654</Words>
  <Application>Microsoft Office PowerPoint</Application>
  <PresentationFormat>Widescreen</PresentationFormat>
  <Paragraphs>38</Paragraphs>
  <Slides>27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Comic Sans MS</vt:lpstr>
      <vt:lpstr>-webkit-standard</vt:lpstr>
      <vt:lpstr>Office Theme</vt:lpstr>
      <vt:lpstr>PowerPoint Presentation</vt:lpstr>
      <vt:lpstr>PowerPoint Presentation</vt:lpstr>
      <vt:lpstr>Discussion Activity: Where does our food come from before it arrives in the shops?</vt:lpstr>
      <vt:lpstr>Lots of resources and energy go into the production and distribution of our food.  </vt:lpstr>
      <vt:lpstr>PowerPoint Presentation</vt:lpstr>
      <vt:lpstr>The food crops all need watering.</vt:lpstr>
      <vt:lpstr>The factories that process our foods use a lot of electricity.</vt:lpstr>
      <vt:lpstr>That electricity is often generated by burning fossil fuels, such as coal, gas and oil. </vt:lpstr>
      <vt:lpstr>Carbon Dioxide is released into the atmosphere when fossil fuels are burned, causing global warming.</vt:lpstr>
      <vt:lpstr>The vehicles that transport our food so many miles around the world also produce harmful emissions.</vt:lpstr>
      <vt:lpstr>PowerPoint Presentation</vt:lpstr>
      <vt:lpstr>Methane is a greenhouse gas.   It forms a layer in the atmosphere that reflects heat back to Earth. </vt:lpstr>
      <vt:lpstr>This causes the Earth to warm up, accelerating climate change.  </vt:lpstr>
      <vt:lpstr>The average person in Surrey puts 36kg of food waste a year into their rubbish bin.</vt:lpstr>
      <vt:lpstr>PowerPoint Presentation</vt:lpstr>
      <vt:lpstr>PowerPoint Presentation</vt:lpstr>
      <vt:lpstr>Over half of the food waste Surrey residents produce is put into rubbish bins and isn’t recycled. </vt:lpstr>
      <vt:lpstr>PowerPoint Presentation</vt:lpstr>
      <vt:lpstr>Surrey residents produce 93, 414 tonnes of food waste a year. This is the same as the weight of about 950 blue whales! </vt:lpstr>
      <vt:lpstr>You should make sure that you buy only the food that you need, to avoid waste. </vt:lpstr>
      <vt:lpstr>There are lots of ways we can reduce our food waste: </vt:lpstr>
      <vt:lpstr>Serving the right portion sizes. </vt:lpstr>
      <vt:lpstr>Freezing uneaten food before its use by date. </vt:lpstr>
      <vt:lpstr>Using up any leftovers. </vt:lpstr>
      <vt:lpstr>PowerPoint Presentation</vt:lpstr>
      <vt:lpstr>PowerPoint Presentation</vt:lpstr>
      <vt:lpstr> We can all play our part in reducing the problem of food waste.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SURREY RECYCLING 2</dc:title>
  <dc:creator>amy.johnston@ypte.org.uk</dc:creator>
  <cp:lastModifiedBy>Paul Barnett</cp:lastModifiedBy>
  <cp:revision>48</cp:revision>
  <dcterms:created xsi:type="dcterms:W3CDTF">2022-01-14T11:36:44Z</dcterms:created>
  <dcterms:modified xsi:type="dcterms:W3CDTF">2022-03-29T15:04:40Z</dcterms:modified>
</cp:coreProperties>
</file>